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notesMasterIdLst>
    <p:notesMasterId r:id="rId17"/>
  </p:notesMasterIdLst>
  <p:sldIdLst>
    <p:sldId id="256" r:id="rId5"/>
    <p:sldId id="257" r:id="rId6"/>
    <p:sldId id="263" r:id="rId7"/>
    <p:sldId id="264" r:id="rId8"/>
    <p:sldId id="265" r:id="rId9"/>
    <p:sldId id="266" r:id="rId10"/>
    <p:sldId id="258" r:id="rId11"/>
    <p:sldId id="261" r:id="rId12"/>
    <p:sldId id="260" r:id="rId13"/>
    <p:sldId id="262" r:id="rId14"/>
    <p:sldId id="259"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C4BD94-279B-42BF-8DC1-9B7A679580F4}"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6812E4-42D3-477A-B801-2893336F1031}" type="slidenum">
              <a:rPr lang="en-US" smtClean="0"/>
              <a:t>‹#›</a:t>
            </a:fld>
            <a:endParaRPr lang="en-US"/>
          </a:p>
        </p:txBody>
      </p:sp>
    </p:spTree>
    <p:extLst>
      <p:ext uri="{BB962C8B-B14F-4D97-AF65-F5344CB8AC3E}">
        <p14:creationId xmlns:p14="http://schemas.microsoft.com/office/powerpoint/2010/main" val="3057604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6812E4-42D3-477A-B801-2893336F1031}" type="slidenum">
              <a:rPr lang="en-US" smtClean="0"/>
              <a:t>1</a:t>
            </a:fld>
            <a:endParaRPr lang="en-US"/>
          </a:p>
        </p:txBody>
      </p:sp>
    </p:spTree>
    <p:extLst>
      <p:ext uri="{BB962C8B-B14F-4D97-AF65-F5344CB8AC3E}">
        <p14:creationId xmlns:p14="http://schemas.microsoft.com/office/powerpoint/2010/main" val="264992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6812E4-42D3-477A-B801-2893336F1031}" type="slidenum">
              <a:rPr lang="en-US" smtClean="0"/>
              <a:t>8</a:t>
            </a:fld>
            <a:endParaRPr lang="en-US"/>
          </a:p>
        </p:txBody>
      </p:sp>
    </p:spTree>
    <p:extLst>
      <p:ext uri="{BB962C8B-B14F-4D97-AF65-F5344CB8AC3E}">
        <p14:creationId xmlns:p14="http://schemas.microsoft.com/office/powerpoint/2010/main" val="4910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12642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695028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73789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12981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0345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61300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08264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057679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592159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06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2/7/2025</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98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2/7/2025</a:t>
            </a:fld>
            <a:endParaRPr lang="en-US"/>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a:p>
        </p:txBody>
      </p:sp>
    </p:spTree>
    <p:extLst>
      <p:ext uri="{BB962C8B-B14F-4D97-AF65-F5344CB8AC3E}">
        <p14:creationId xmlns:p14="http://schemas.microsoft.com/office/powerpoint/2010/main" val="20874328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93" r:id="rId6"/>
    <p:sldLayoutId id="2147483689" r:id="rId7"/>
    <p:sldLayoutId id="2147483690" r:id="rId8"/>
    <p:sldLayoutId id="2147483691" r:id="rId9"/>
    <p:sldLayoutId id="2147483692" r:id="rId10"/>
    <p:sldLayoutId id="2147483694"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nbjobs.ca/" TargetMode="External"/><Relationship Id="rId2" Type="http://schemas.openxmlformats.org/officeDocument/2006/relationships/hyperlink" Target="https://app.myblueprint.ca/?sdid=sd36" TargetMode="External"/><Relationship Id="rId1" Type="http://schemas.openxmlformats.org/officeDocument/2006/relationships/slideLayout" Target="../slideLayouts/slideLayout2.xml"/><Relationship Id="rId5" Type="http://schemas.openxmlformats.org/officeDocument/2006/relationships/hyperlink" Target="https://www.workingnb.ca/" TargetMode="External"/><Relationship Id="rId4" Type="http://schemas.openxmlformats.org/officeDocument/2006/relationships/hyperlink" Target="https://www.jobbank.gc.ca/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A2EAD-E7C7-4F64-924A-52D34FD759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EB3757-FBD9-9154-48FB-B48B21F3E5A8}"/>
              </a:ext>
            </a:extLst>
          </p:cNvPr>
          <p:cNvSpPr>
            <a:spLocks noGrp="1"/>
          </p:cNvSpPr>
          <p:nvPr>
            <p:ph type="ctrTitle"/>
          </p:nvPr>
        </p:nvSpPr>
        <p:spPr>
          <a:xfrm>
            <a:off x="4875975" y="1080000"/>
            <a:ext cx="6307200" cy="2185200"/>
          </a:xfrm>
        </p:spPr>
        <p:txBody>
          <a:bodyPr>
            <a:normAutofit/>
          </a:bodyPr>
          <a:lstStyle/>
          <a:p>
            <a:pPr>
              <a:lnSpc>
                <a:spcPct val="90000"/>
              </a:lnSpc>
            </a:pPr>
            <a:r>
              <a:rPr lang="en-US"/>
              <a:t>Job Opportunities in </a:t>
            </a:r>
            <a:br>
              <a:rPr lang="en-US"/>
            </a:br>
            <a:r>
              <a:rPr lang="en-US"/>
              <a:t>New Brunswick for Youth</a:t>
            </a:r>
          </a:p>
        </p:txBody>
      </p:sp>
      <p:sp>
        <p:nvSpPr>
          <p:cNvPr id="3" name="Subtitle 2">
            <a:extLst>
              <a:ext uri="{FF2B5EF4-FFF2-40B4-BE49-F238E27FC236}">
                <a16:creationId xmlns:a16="http://schemas.microsoft.com/office/drawing/2014/main" id="{92E70C9A-966B-27E8-8CF5-092A7D773972}"/>
              </a:ext>
            </a:extLst>
          </p:cNvPr>
          <p:cNvSpPr>
            <a:spLocks noGrp="1"/>
          </p:cNvSpPr>
          <p:nvPr>
            <p:ph type="subTitle" idx="1"/>
          </p:nvPr>
        </p:nvSpPr>
        <p:spPr>
          <a:xfrm>
            <a:off x="4875975" y="4068000"/>
            <a:ext cx="6307200" cy="1710500"/>
          </a:xfrm>
        </p:spPr>
        <p:txBody>
          <a:bodyPr vert="horz" lIns="91440" tIns="45720" rIns="91440" bIns="45720" rtlCol="0" anchor="t">
            <a:normAutofit/>
          </a:bodyPr>
          <a:lstStyle/>
          <a:p>
            <a:r>
              <a:rPr lang="en-US">
                <a:solidFill>
                  <a:schemeClr val="tx1">
                    <a:lumMod val="95000"/>
                    <a:lumOff val="5000"/>
                  </a:schemeClr>
                </a:solidFill>
              </a:rPr>
              <a:t>Learn about resources and opportunities available in New Brunswick to see if you can build your career in the province.</a:t>
            </a:r>
          </a:p>
        </p:txBody>
      </p:sp>
      <p:pic>
        <p:nvPicPr>
          <p:cNvPr id="4" name="Picture 3">
            <a:extLst>
              <a:ext uri="{FF2B5EF4-FFF2-40B4-BE49-F238E27FC236}">
                <a16:creationId xmlns:a16="http://schemas.microsoft.com/office/drawing/2014/main" id="{08FD7392-0E93-B99B-E2C6-C48B835BEB3D}"/>
              </a:ext>
            </a:extLst>
          </p:cNvPr>
          <p:cNvPicPr>
            <a:picLocks noChangeAspect="1"/>
          </p:cNvPicPr>
          <p:nvPr/>
        </p:nvPicPr>
        <p:blipFill>
          <a:blip r:embed="rId3"/>
          <a:srcRect l="23666" r="19992"/>
          <a:stretch/>
        </p:blipFill>
        <p:spPr>
          <a:xfrm>
            <a:off x="20" y="10"/>
            <a:ext cx="3863955" cy="6857989"/>
          </a:xfrm>
          <a:prstGeom prst="rect">
            <a:avLst/>
          </a:prstGeom>
        </p:spPr>
      </p:pic>
      <p:cxnSp>
        <p:nvCxnSpPr>
          <p:cNvPr id="11" name="Straight Connector 10">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59575"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109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7A183-1440-3D54-3617-318E99C80463}"/>
              </a:ext>
            </a:extLst>
          </p:cNvPr>
          <p:cNvSpPr>
            <a:spLocks noGrp="1"/>
          </p:cNvSpPr>
          <p:nvPr>
            <p:ph type="title"/>
          </p:nvPr>
        </p:nvSpPr>
        <p:spPr>
          <a:xfrm>
            <a:off x="490650" y="395289"/>
            <a:ext cx="10213200" cy="1112836"/>
          </a:xfrm>
        </p:spPr>
        <p:txBody>
          <a:bodyPr/>
          <a:lstStyle/>
          <a:p>
            <a:r>
              <a:rPr lang="en-US" dirty="0"/>
              <a:t>Forestry and Agriculture</a:t>
            </a:r>
          </a:p>
        </p:txBody>
      </p:sp>
      <p:sp>
        <p:nvSpPr>
          <p:cNvPr id="3" name="Content Placeholder 2">
            <a:extLst>
              <a:ext uri="{FF2B5EF4-FFF2-40B4-BE49-F238E27FC236}">
                <a16:creationId xmlns:a16="http://schemas.microsoft.com/office/drawing/2014/main" id="{BDA7BF65-436F-76FE-3A75-35846D279DA1}"/>
              </a:ext>
            </a:extLst>
          </p:cNvPr>
          <p:cNvSpPr>
            <a:spLocks noGrp="1"/>
          </p:cNvSpPr>
          <p:nvPr>
            <p:ph idx="1"/>
          </p:nvPr>
        </p:nvSpPr>
        <p:spPr>
          <a:xfrm>
            <a:off x="468700" y="1711325"/>
            <a:ext cx="11470500" cy="4408491"/>
          </a:xfrm>
        </p:spPr>
        <p:txBody>
          <a:bodyPr vert="horz" lIns="91440" tIns="45720" rIns="91440" bIns="45720" rtlCol="0" anchor="t">
            <a:noAutofit/>
          </a:bodyPr>
          <a:lstStyle/>
          <a:p>
            <a:pPr marL="359410" indent="-359410"/>
            <a:r>
              <a:rPr lang="en-US" b="1">
                <a:solidFill>
                  <a:schemeClr val="tx1"/>
                </a:solidFill>
              </a:rPr>
              <a:t>Forestry:</a:t>
            </a:r>
            <a:r>
              <a:rPr lang="en-US">
                <a:solidFill>
                  <a:schemeClr val="tx1"/>
                </a:solidFill>
              </a:rPr>
              <a:t> The forestry industry refers to the sector that involves the production and processing of products such as timber, pulp, and paper.</a:t>
            </a:r>
            <a:r>
              <a:rPr lang="en-US">
                <a:solidFill>
                  <a:schemeClr val="tx1"/>
                </a:solidFill>
                <a:latin typeface="Avenir Next LT Pro"/>
              </a:rPr>
              <a:t> In 2010, New Brunswick had 6.17 mha (million hectares) of natural forest, extending over 85% of its land area. In 2023, it lost 60.2 kha </a:t>
            </a:r>
            <a:r>
              <a:rPr lang="en-US">
                <a:solidFill>
                  <a:schemeClr val="tx1"/>
                </a:solidFill>
              </a:rPr>
              <a:t>(</a:t>
            </a:r>
            <a:r>
              <a:rPr lang="en-US" b="0" i="0">
                <a:solidFill>
                  <a:srgbClr val="333333"/>
                </a:solidFill>
                <a:effectLst/>
              </a:rPr>
              <a:t>kilo hectares)</a:t>
            </a:r>
            <a:r>
              <a:rPr lang="en-US">
                <a:solidFill>
                  <a:schemeClr val="tx1"/>
                </a:solidFill>
              </a:rPr>
              <a:t> </a:t>
            </a:r>
            <a:r>
              <a:rPr lang="en-US">
                <a:solidFill>
                  <a:schemeClr val="tx1"/>
                </a:solidFill>
                <a:latin typeface="Avenir Next LT Pro"/>
              </a:rPr>
              <a:t>of natural forest.</a:t>
            </a:r>
            <a:endParaRPr lang="en-US">
              <a:solidFill>
                <a:schemeClr val="tx1"/>
              </a:solidFill>
              <a:latin typeface="Avenir Next LT Pro"/>
              <a:cs typeface="Arial"/>
            </a:endParaRPr>
          </a:p>
          <a:p>
            <a:pPr marL="359410" indent="-359410"/>
            <a:r>
              <a:rPr lang="en-US" b="1">
                <a:solidFill>
                  <a:schemeClr val="tx1"/>
                </a:solidFill>
                <a:latin typeface="Avenir Next LT Pro"/>
                <a:cs typeface="Arial"/>
              </a:rPr>
              <a:t>Agriculture:</a:t>
            </a:r>
            <a:r>
              <a:rPr lang="en-US">
                <a:solidFill>
                  <a:schemeClr val="tx1"/>
                </a:solidFill>
                <a:latin typeface="Avenir Next LT Pro"/>
                <a:cs typeface="Arial"/>
              </a:rPr>
              <a:t> </a:t>
            </a:r>
            <a:r>
              <a:rPr lang="en-US">
                <a:solidFill>
                  <a:schemeClr val="tx1"/>
                </a:solidFill>
                <a:latin typeface="Avenir Next LT Pro"/>
                <a:ea typeface="+mn-lt"/>
                <a:cs typeface="Arial"/>
              </a:rPr>
              <a:t>New Brunswick’s agriculture and food and beverage manufacturing sectors are a key part of the provincial economy; they supplied over 11,500  jobs in New Brunswick. Between 2016 and 2021, the number of jobs in the agriculture industry fell by 18%.</a:t>
            </a:r>
          </a:p>
          <a:p>
            <a:pPr marL="359410" indent="-359410"/>
            <a:r>
              <a:rPr lang="en-US" b="1">
                <a:solidFill>
                  <a:schemeClr val="tx1"/>
                </a:solidFill>
                <a:latin typeface="Avenir Next LT Pro"/>
                <a:cs typeface="Arial"/>
              </a:rPr>
              <a:t>Jobs in Forestry and Agriculture: </a:t>
            </a:r>
            <a:r>
              <a:rPr lang="en-US">
                <a:solidFill>
                  <a:schemeClr val="tx1"/>
                </a:solidFill>
                <a:ea typeface="+mn-lt"/>
                <a:cs typeface="+mn-lt"/>
              </a:rPr>
              <a:t>Woodworking Machine Operators, Forestry Machinery Operators, </a:t>
            </a:r>
            <a:r>
              <a:rPr lang="en">
                <a:solidFill>
                  <a:schemeClr val="tx1"/>
                </a:solidFill>
                <a:latin typeface="Avenir Next LT Pro"/>
                <a:ea typeface="Noto Sans"/>
                <a:cs typeface="Noto Sans"/>
              </a:rPr>
              <a:t>General Labourers, </a:t>
            </a:r>
            <a:r>
              <a:rPr lang="en">
                <a:solidFill>
                  <a:schemeClr val="tx1"/>
                </a:solidFill>
                <a:ea typeface="+mn-lt"/>
                <a:cs typeface="+mn-lt"/>
              </a:rPr>
              <a:t>Agriculture Officers, and Water Treatment Specialists</a:t>
            </a:r>
            <a:endParaRPr lang="en">
              <a:solidFill>
                <a:schemeClr val="tx1"/>
              </a:solidFill>
              <a:ea typeface="+mn-lt"/>
              <a:cs typeface="Arial"/>
            </a:endParaRPr>
          </a:p>
          <a:p>
            <a:pPr marL="359410" indent="-359410"/>
            <a:endParaRPr lang="en-US">
              <a:solidFill>
                <a:srgbClr val="000000">
                  <a:alpha val="60000"/>
                </a:srgbClr>
              </a:solidFill>
              <a:latin typeface="Avenir Next LT Pro"/>
              <a:cs typeface="Arial"/>
            </a:endParaRPr>
          </a:p>
        </p:txBody>
      </p:sp>
    </p:spTree>
    <p:extLst>
      <p:ext uri="{BB962C8B-B14F-4D97-AF65-F5344CB8AC3E}">
        <p14:creationId xmlns:p14="http://schemas.microsoft.com/office/powerpoint/2010/main" val="366655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5FAF5-E588-CDDD-FB08-786F63F818C2}"/>
              </a:ext>
            </a:extLst>
          </p:cNvPr>
          <p:cNvSpPr>
            <a:spLocks noGrp="1"/>
          </p:cNvSpPr>
          <p:nvPr>
            <p:ph type="title"/>
          </p:nvPr>
        </p:nvSpPr>
        <p:spPr>
          <a:xfrm>
            <a:off x="989400" y="358418"/>
            <a:ext cx="10213200" cy="1112836"/>
          </a:xfrm>
        </p:spPr>
        <p:txBody>
          <a:bodyPr/>
          <a:lstStyle/>
          <a:p>
            <a:r>
              <a:rPr lang="en-US"/>
              <a:t>Skilled Trades</a:t>
            </a:r>
          </a:p>
        </p:txBody>
      </p:sp>
      <p:sp>
        <p:nvSpPr>
          <p:cNvPr id="3" name="Content Placeholder 2">
            <a:extLst>
              <a:ext uri="{FF2B5EF4-FFF2-40B4-BE49-F238E27FC236}">
                <a16:creationId xmlns:a16="http://schemas.microsoft.com/office/drawing/2014/main" id="{B00FB7A5-1714-F924-AB72-21FA0E8702C8}"/>
              </a:ext>
            </a:extLst>
          </p:cNvPr>
          <p:cNvSpPr>
            <a:spLocks noGrp="1"/>
          </p:cNvSpPr>
          <p:nvPr>
            <p:ph idx="1"/>
          </p:nvPr>
        </p:nvSpPr>
        <p:spPr>
          <a:xfrm>
            <a:off x="854207" y="1710505"/>
            <a:ext cx="10605482" cy="5014759"/>
          </a:xfrm>
        </p:spPr>
        <p:txBody>
          <a:bodyPr vert="horz" lIns="91440" tIns="45720" rIns="91440" bIns="45720" rtlCol="0" anchor="t">
            <a:normAutofit fontScale="25000" lnSpcReduction="20000"/>
          </a:bodyPr>
          <a:lstStyle/>
          <a:p>
            <a:pPr marL="359410" indent="-359410"/>
            <a:r>
              <a:rPr lang="en-US" sz="6400" b="1" dirty="0">
                <a:solidFill>
                  <a:schemeClr val="tx1"/>
                </a:solidFill>
                <a:ea typeface="+mn-lt"/>
                <a:cs typeface="+mn-lt"/>
              </a:rPr>
              <a:t>Sector Definition: </a:t>
            </a:r>
            <a:r>
              <a:rPr lang="en-US" sz="6400" dirty="0">
                <a:solidFill>
                  <a:schemeClr val="tx1"/>
                </a:solidFill>
                <a:ea typeface="+mn-lt"/>
                <a:cs typeface="+mn-lt"/>
              </a:rPr>
              <a:t>"</a:t>
            </a:r>
            <a:r>
              <a:rPr lang="en-US" sz="6400" b="0" i="0" dirty="0">
                <a:solidFill>
                  <a:schemeClr val="tx1"/>
                </a:solidFill>
                <a:effectLst/>
                <a:latin typeface="Avenir Next LT Pro" panose="020B0504020202020204" pitchFamily="34" charset="0"/>
              </a:rPr>
              <a:t>Skilled Trades are occupations that require a special skill, knowledge or ability which can be obtained at a college, technical school or through specialized training. Skilled Trades provide an alternative to jobs that require four years of college education. While Skilled </a:t>
            </a:r>
            <a:r>
              <a:rPr lang="en-US" sz="6400" dirty="0">
                <a:solidFill>
                  <a:schemeClr val="tx1"/>
                </a:solidFill>
                <a:latin typeface="Avenir Next LT Pro" panose="020B0504020202020204" pitchFamily="34" charset="0"/>
              </a:rPr>
              <a:t>T</a:t>
            </a:r>
            <a:r>
              <a:rPr lang="en-US" sz="6400" b="0" i="0" dirty="0">
                <a:solidFill>
                  <a:schemeClr val="tx1"/>
                </a:solidFill>
                <a:effectLst/>
                <a:latin typeface="Avenir Next LT Pro" panose="020B0504020202020204" pitchFamily="34" charset="0"/>
              </a:rPr>
              <a:t>rades can be separated into many areas such as manufacturing, technology, energy, and healthcare, they are generally divided into the following three categories:</a:t>
            </a:r>
          </a:p>
          <a:p>
            <a:pPr marL="0" indent="0" algn="l">
              <a:buNone/>
            </a:pPr>
            <a:r>
              <a:rPr lang="en-US" sz="6400" b="1" i="0" dirty="0">
                <a:solidFill>
                  <a:schemeClr val="tx1"/>
                </a:solidFill>
                <a:effectLst/>
                <a:latin typeface="Avenir Next LT Pro" panose="020B0504020202020204" pitchFamily="34" charset="0"/>
              </a:rPr>
              <a:t>	1.</a:t>
            </a:r>
            <a:r>
              <a:rPr lang="en-US" sz="6400" b="0" i="0" dirty="0">
                <a:solidFill>
                  <a:schemeClr val="tx1"/>
                </a:solidFill>
                <a:effectLst/>
                <a:latin typeface="Avenir Next LT Pro" panose="020B0504020202020204" pitchFamily="34" charset="0"/>
              </a:rPr>
              <a:t> </a:t>
            </a:r>
            <a:r>
              <a:rPr lang="en-US" sz="6400" b="1" i="0" dirty="0">
                <a:solidFill>
                  <a:schemeClr val="tx1"/>
                </a:solidFill>
                <a:effectLst/>
                <a:latin typeface="Avenir Next LT Pro" panose="020B0504020202020204" pitchFamily="34" charset="0"/>
              </a:rPr>
              <a:t>Skilled Industrial Trades: </a:t>
            </a:r>
            <a:r>
              <a:rPr lang="en-US" sz="6400" b="0" i="0" dirty="0">
                <a:solidFill>
                  <a:schemeClr val="tx1"/>
                </a:solidFill>
                <a:effectLst/>
                <a:latin typeface="Avenir Next LT Pro" panose="020B0504020202020204" pitchFamily="34" charset="0"/>
              </a:rPr>
              <a:t>welders, machinists, mechanics, tool and die makers, programmers</a:t>
            </a:r>
          </a:p>
          <a:p>
            <a:pPr marL="0" indent="0" algn="l">
              <a:buNone/>
            </a:pPr>
            <a:r>
              <a:rPr lang="en-US" sz="6400" b="1" i="0" dirty="0">
                <a:solidFill>
                  <a:schemeClr val="tx1"/>
                </a:solidFill>
                <a:effectLst/>
                <a:latin typeface="Avenir Next LT Pro" panose="020B0504020202020204" pitchFamily="34" charset="0"/>
              </a:rPr>
              <a:t>	2. Skilled Construction Trades:</a:t>
            </a:r>
            <a:r>
              <a:rPr lang="en-US" sz="6400" b="0" i="0" dirty="0">
                <a:solidFill>
                  <a:schemeClr val="tx1"/>
                </a:solidFill>
                <a:effectLst/>
                <a:latin typeface="Avenir Next LT Pro" panose="020B0504020202020204" pitchFamily="34" charset="0"/>
              </a:rPr>
              <a:t> electricians, plumbers, gasfitters, carpenters, bricklayers</a:t>
            </a:r>
            <a:r>
              <a:rPr lang="en-US" sz="6400" b="0" i="0">
                <a:solidFill>
                  <a:schemeClr val="tx1"/>
                </a:solidFill>
                <a:effectLst/>
                <a:latin typeface="Avenir Next LT Pro" panose="020B0504020202020204" pitchFamily="34" charset="0"/>
              </a:rPr>
              <a:t>, 		technicians</a:t>
            </a:r>
            <a:r>
              <a:rPr lang="en-US" sz="6400" b="0" i="0" dirty="0">
                <a:solidFill>
                  <a:schemeClr val="tx1"/>
                </a:solidFill>
                <a:effectLst/>
                <a:latin typeface="Avenir Next LT Pro" panose="020B0504020202020204" pitchFamily="34" charset="0"/>
              </a:rPr>
              <a:t>, insulators</a:t>
            </a:r>
          </a:p>
          <a:p>
            <a:pPr marL="0" indent="0" algn="l">
              <a:buNone/>
            </a:pPr>
            <a:r>
              <a:rPr lang="en-US" sz="6400" b="1" i="0" dirty="0">
                <a:solidFill>
                  <a:schemeClr val="tx1"/>
                </a:solidFill>
                <a:effectLst/>
                <a:latin typeface="Avenir Next LT Pro" panose="020B0504020202020204" pitchFamily="34" charset="0"/>
              </a:rPr>
              <a:t>	3. Skilled Service Trades: </a:t>
            </a:r>
            <a:r>
              <a:rPr lang="en-US" sz="6400" b="0" i="0" dirty="0">
                <a:solidFill>
                  <a:schemeClr val="tx1"/>
                </a:solidFill>
                <a:effectLst/>
                <a:latin typeface="Avenir Next LT Pro" panose="020B0504020202020204" pitchFamily="34" charset="0"/>
              </a:rPr>
              <a:t>nurses, aides, orderlies, therapists, service technicians,</a:t>
            </a:r>
          </a:p>
          <a:p>
            <a:pPr marL="0" indent="0" algn="l">
              <a:buNone/>
            </a:pPr>
            <a:r>
              <a:rPr lang="en-US" sz="6400" b="0" i="0" dirty="0">
                <a:solidFill>
                  <a:schemeClr val="tx1"/>
                </a:solidFill>
                <a:effectLst/>
                <a:latin typeface="Avenir Next LT Pro" panose="020B0504020202020204" pitchFamily="34" charset="0"/>
              </a:rPr>
              <a:t>	-jacksoncac.org/career/skilled-trades#</a:t>
            </a:r>
          </a:p>
          <a:p>
            <a:pPr marL="359410" indent="-359410"/>
            <a:r>
              <a:rPr lang="en-US" sz="6400" dirty="0">
                <a:solidFill>
                  <a:schemeClr val="tx1"/>
                </a:solidFill>
              </a:rPr>
              <a:t>The most in demand Skilled Trades in New Brunswick are Construction Electricians, Plumbers, Carpenters, and Roofers.</a:t>
            </a:r>
          </a:p>
          <a:p>
            <a:pPr marL="359410" indent="-359410"/>
            <a:r>
              <a:rPr lang="en-US" sz="6400" dirty="0">
                <a:solidFill>
                  <a:schemeClr val="tx1"/>
                </a:solidFill>
              </a:rPr>
              <a:t>In the next 10 years, there will be over 10,000 Skilled Trade job openings.</a:t>
            </a:r>
          </a:p>
          <a:p>
            <a:pPr marL="359410" indent="-359410"/>
            <a:endParaRPr lang="en-US" sz="6400" dirty="0">
              <a:solidFill>
                <a:schemeClr val="tx1"/>
              </a:solidFill>
            </a:endParaRPr>
          </a:p>
          <a:p>
            <a:pPr marL="359410" indent="-359410"/>
            <a:endParaRPr lang="en-US" sz="5000" dirty="0">
              <a:solidFill>
                <a:srgbClr val="1F1F1F"/>
              </a:solidFill>
            </a:endParaRPr>
          </a:p>
          <a:p>
            <a:pPr marL="359410" indent="-359410"/>
            <a:endParaRPr lang="en-US" sz="5000" dirty="0">
              <a:solidFill>
                <a:srgbClr val="1F1F1F"/>
              </a:solidFill>
            </a:endParaRPr>
          </a:p>
          <a:p>
            <a:pPr marL="359410" indent="-359410"/>
            <a:endParaRPr lang="en-US" sz="5000" dirty="0">
              <a:solidFill>
                <a:srgbClr val="1F1F1F"/>
              </a:solidFill>
            </a:endParaRPr>
          </a:p>
          <a:p>
            <a:pPr marL="359410" indent="-359410"/>
            <a:endParaRPr lang="en-US" dirty="0">
              <a:solidFill>
                <a:srgbClr val="000000">
                  <a:alpha val="60000"/>
                </a:srgbClr>
              </a:solidFill>
            </a:endParaRPr>
          </a:p>
        </p:txBody>
      </p:sp>
    </p:spTree>
    <p:extLst>
      <p:ext uri="{BB962C8B-B14F-4D97-AF65-F5344CB8AC3E}">
        <p14:creationId xmlns:p14="http://schemas.microsoft.com/office/powerpoint/2010/main" val="2106465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E0C0B2A-3FD1-4235-A16E-0ED1E028A9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9494E066-0146-46E9-BAF1-C33240ABA2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10127693" y="4178240"/>
            <a:ext cx="633413" cy="1862138"/>
            <a:chOff x="5959192" y="333389"/>
            <a:chExt cx="633413" cy="1862138"/>
          </a:xfrm>
        </p:grpSpPr>
        <p:grpSp>
          <p:nvGrpSpPr>
            <p:cNvPr id="10" name="Group 9">
              <a:extLst>
                <a:ext uri="{FF2B5EF4-FFF2-40B4-BE49-F238E27FC236}">
                  <a16:creationId xmlns:a16="http://schemas.microsoft.com/office/drawing/2014/main" id="{B02BD80B-C499-4DAC-9580-575B04F8658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2" name="Freeform 68">
                <a:extLst>
                  <a:ext uri="{FF2B5EF4-FFF2-40B4-BE49-F238E27FC236}">
                    <a16:creationId xmlns:a16="http://schemas.microsoft.com/office/drawing/2014/main" id="{CCF069F3-858C-4C67-90C2-46017C3D4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69">
                <a:extLst>
                  <a:ext uri="{FF2B5EF4-FFF2-40B4-BE49-F238E27FC236}">
                    <a16:creationId xmlns:a16="http://schemas.microsoft.com/office/drawing/2014/main" id="{8A1FFA52-DFA8-4A81-8A85-50BE13257F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1" name="Line 70">
              <a:extLst>
                <a:ext uri="{FF2B5EF4-FFF2-40B4-BE49-F238E27FC236}">
                  <a16:creationId xmlns:a16="http://schemas.microsoft.com/office/drawing/2014/main" id="{BAEDA471-60CB-4A0C-B9AD-B2B3C51EA2F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useBgFill="1">
        <p:nvSpPr>
          <p:cNvPr id="15" name="Rectangle 14">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EC2EDB-CE75-9937-2C60-9A1AFC00BFE9}"/>
              </a:ext>
            </a:extLst>
          </p:cNvPr>
          <p:cNvSpPr>
            <a:spLocks noGrp="1"/>
          </p:cNvSpPr>
          <p:nvPr>
            <p:ph type="title"/>
          </p:nvPr>
        </p:nvSpPr>
        <p:spPr>
          <a:xfrm>
            <a:off x="3796116" y="2944922"/>
            <a:ext cx="4636800" cy="924151"/>
          </a:xfrm>
        </p:spPr>
        <p:txBody>
          <a:bodyPr vert="horz" lIns="91440" tIns="45720" rIns="91440" bIns="45720" rtlCol="0" anchor="b" anchorCtr="0">
            <a:normAutofit/>
          </a:bodyPr>
          <a:lstStyle/>
          <a:p>
            <a:pPr algn="ctr"/>
            <a:r>
              <a:rPr lang="en-US" sz="4800" b="1"/>
              <a:t>Questions?</a:t>
            </a:r>
          </a:p>
        </p:txBody>
      </p:sp>
      <p:grpSp>
        <p:nvGrpSpPr>
          <p:cNvPr id="17" name="Group 16">
            <a:extLst>
              <a:ext uri="{FF2B5EF4-FFF2-40B4-BE49-F238E27FC236}">
                <a16:creationId xmlns:a16="http://schemas.microsoft.com/office/drawing/2014/main" id="{29578809-4F8C-4A9B-A59D-0D7BDA6B17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9766" y="716801"/>
            <a:ext cx="3838575" cy="5583024"/>
            <a:chOff x="199766" y="716801"/>
            <a:chExt cx="3838575" cy="5583024"/>
          </a:xfrm>
        </p:grpSpPr>
        <p:grpSp>
          <p:nvGrpSpPr>
            <p:cNvPr id="18" name="Group 17">
              <a:extLst>
                <a:ext uri="{FF2B5EF4-FFF2-40B4-BE49-F238E27FC236}">
                  <a16:creationId xmlns:a16="http://schemas.microsoft.com/office/drawing/2014/main" id="{B6DADE07-3826-4857-9180-7DB77BCCE89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890329" y="26238"/>
              <a:ext cx="2457450" cy="3838575"/>
              <a:chOff x="587376" y="280988"/>
              <a:chExt cx="2457450" cy="3838575"/>
            </a:xfrm>
          </p:grpSpPr>
          <p:sp>
            <p:nvSpPr>
              <p:cNvPr id="37" name="Freeform 64">
                <a:extLst>
                  <a:ext uri="{FF2B5EF4-FFF2-40B4-BE49-F238E27FC236}">
                    <a16:creationId xmlns:a16="http://schemas.microsoft.com/office/drawing/2014/main" id="{5C21CC9E-9E93-47EE-B6BE-DAF0D163FF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81">
                <a:extLst>
                  <a:ext uri="{FF2B5EF4-FFF2-40B4-BE49-F238E27FC236}">
                    <a16:creationId xmlns:a16="http://schemas.microsoft.com/office/drawing/2014/main" id="{F98634D8-7CA3-4C66-8CD8-4D6F24833C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61">
                <a:extLst>
                  <a:ext uri="{FF2B5EF4-FFF2-40B4-BE49-F238E27FC236}">
                    <a16:creationId xmlns:a16="http://schemas.microsoft.com/office/drawing/2014/main" id="{579AC1E2-C2CF-4BA7-82B4-C8CCC73056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78">
                <a:extLst>
                  <a:ext uri="{FF2B5EF4-FFF2-40B4-BE49-F238E27FC236}">
                    <a16:creationId xmlns:a16="http://schemas.microsoft.com/office/drawing/2014/main" id="{FD089815-EEDF-4A19-B1A5-CD51F7D646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84">
                <a:extLst>
                  <a:ext uri="{FF2B5EF4-FFF2-40B4-BE49-F238E27FC236}">
                    <a16:creationId xmlns:a16="http://schemas.microsoft.com/office/drawing/2014/main" id="{3913B299-F5CE-4C72-A020-2AFCFFDB7C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87">
                <a:extLst>
                  <a:ext uri="{FF2B5EF4-FFF2-40B4-BE49-F238E27FC236}">
                    <a16:creationId xmlns:a16="http://schemas.microsoft.com/office/drawing/2014/main" id="{38067600-ABBC-4D8F-B242-026D39DB95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60">
                <a:extLst>
                  <a:ext uri="{FF2B5EF4-FFF2-40B4-BE49-F238E27FC236}">
                    <a16:creationId xmlns:a16="http://schemas.microsoft.com/office/drawing/2014/main" id="{AF1082FE-D7C7-430A-B6DF-041CD1FBF5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59">
                <a:extLst>
                  <a:ext uri="{FF2B5EF4-FFF2-40B4-BE49-F238E27FC236}">
                    <a16:creationId xmlns:a16="http://schemas.microsoft.com/office/drawing/2014/main" id="{D20DF48A-C1E5-483E-B21B-EDC96EC75D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62">
                <a:extLst>
                  <a:ext uri="{FF2B5EF4-FFF2-40B4-BE49-F238E27FC236}">
                    <a16:creationId xmlns:a16="http://schemas.microsoft.com/office/drawing/2014/main" id="{BE0F4360-2529-43AE-8AD9-1B7B3F903C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65">
                <a:extLst>
                  <a:ext uri="{FF2B5EF4-FFF2-40B4-BE49-F238E27FC236}">
                    <a16:creationId xmlns:a16="http://schemas.microsoft.com/office/drawing/2014/main" id="{B1B8DE27-1A2A-48A2-A329-B0F4201A74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79">
                <a:extLst>
                  <a:ext uri="{FF2B5EF4-FFF2-40B4-BE49-F238E27FC236}">
                    <a16:creationId xmlns:a16="http://schemas.microsoft.com/office/drawing/2014/main" id="{9BD6F64A-2862-4703-A7E6-6D3295621F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82">
                <a:extLst>
                  <a:ext uri="{FF2B5EF4-FFF2-40B4-BE49-F238E27FC236}">
                    <a16:creationId xmlns:a16="http://schemas.microsoft.com/office/drawing/2014/main" id="{DA103B72-E0CF-45F0-A7D0-21ECD0175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85">
                <a:extLst>
                  <a:ext uri="{FF2B5EF4-FFF2-40B4-BE49-F238E27FC236}">
                    <a16:creationId xmlns:a16="http://schemas.microsoft.com/office/drawing/2014/main" id="{12BF02EE-B84D-4508-86AE-720FFD0812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88">
                <a:extLst>
                  <a:ext uri="{FF2B5EF4-FFF2-40B4-BE49-F238E27FC236}">
                    <a16:creationId xmlns:a16="http://schemas.microsoft.com/office/drawing/2014/main" id="{63DEFA47-924F-47EC-8A1A-E8D4E1D286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51" name="Group 50">
                <a:extLst>
                  <a:ext uri="{FF2B5EF4-FFF2-40B4-BE49-F238E27FC236}">
                    <a16:creationId xmlns:a16="http://schemas.microsoft.com/office/drawing/2014/main" id="{18E9EAB0-A7D4-43A2-BE0E-0285979BC2C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52" name="Line 63">
                  <a:extLst>
                    <a:ext uri="{FF2B5EF4-FFF2-40B4-BE49-F238E27FC236}">
                      <a16:creationId xmlns:a16="http://schemas.microsoft.com/office/drawing/2014/main" id="{0918A230-E769-4D1D-BAD9-E5835E2C8DE9}"/>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66">
                  <a:extLst>
                    <a:ext uri="{FF2B5EF4-FFF2-40B4-BE49-F238E27FC236}">
                      <a16:creationId xmlns:a16="http://schemas.microsoft.com/office/drawing/2014/main" id="{8387A7CE-102C-40EE-9CF5-025C3DD8D49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67">
                  <a:extLst>
                    <a:ext uri="{FF2B5EF4-FFF2-40B4-BE49-F238E27FC236}">
                      <a16:creationId xmlns:a16="http://schemas.microsoft.com/office/drawing/2014/main" id="{04D252BC-127A-412D-BC8A-003132AE7C4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Line 80">
                  <a:extLst>
                    <a:ext uri="{FF2B5EF4-FFF2-40B4-BE49-F238E27FC236}">
                      <a16:creationId xmlns:a16="http://schemas.microsoft.com/office/drawing/2014/main" id="{DBF98D9E-95AE-499D-90A5-B46B8811607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Line 83">
                  <a:extLst>
                    <a:ext uri="{FF2B5EF4-FFF2-40B4-BE49-F238E27FC236}">
                      <a16:creationId xmlns:a16="http://schemas.microsoft.com/office/drawing/2014/main" id="{DF93481C-D4B8-49D1-8DB5-0DDFD0A9754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86">
                  <a:extLst>
                    <a:ext uri="{FF2B5EF4-FFF2-40B4-BE49-F238E27FC236}">
                      <a16:creationId xmlns:a16="http://schemas.microsoft.com/office/drawing/2014/main" id="{E08AF258-8D62-4B36-9315-8652E31710E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89">
                  <a:extLst>
                    <a:ext uri="{FF2B5EF4-FFF2-40B4-BE49-F238E27FC236}">
                      <a16:creationId xmlns:a16="http://schemas.microsoft.com/office/drawing/2014/main" id="{DCAC5381-7C87-4FB1-922C-72424F35D4F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9" name="Group 18">
              <a:extLst>
                <a:ext uri="{FF2B5EF4-FFF2-40B4-BE49-F238E27FC236}">
                  <a16:creationId xmlns:a16="http://schemas.microsoft.com/office/drawing/2014/main" id="{33D131BB-56BB-4799-9DE1-95E397FA614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29" name="Group 28">
                <a:extLst>
                  <a:ext uri="{FF2B5EF4-FFF2-40B4-BE49-F238E27FC236}">
                    <a16:creationId xmlns:a16="http://schemas.microsoft.com/office/drawing/2014/main" id="{BD75D3A2-6328-49F4-A5C7-BDBEBE87100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33" name="Straight Connector 32">
                  <a:extLst>
                    <a:ext uri="{FF2B5EF4-FFF2-40B4-BE49-F238E27FC236}">
                      <a16:creationId xmlns:a16="http://schemas.microsoft.com/office/drawing/2014/main" id="{FB386BFB-69FD-4CED-89B4-6E45CD3340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E0292B6-9C83-4545-9DB9-6D216C64916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5" name="Rectangle 30">
                  <a:extLst>
                    <a:ext uri="{FF2B5EF4-FFF2-40B4-BE49-F238E27FC236}">
                      <a16:creationId xmlns:a16="http://schemas.microsoft.com/office/drawing/2014/main" id="{218E320A-887F-4DBF-8CCC-A0E849F364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0">
                  <a:extLst>
                    <a:ext uri="{FF2B5EF4-FFF2-40B4-BE49-F238E27FC236}">
                      <a16:creationId xmlns:a16="http://schemas.microsoft.com/office/drawing/2014/main" id="{70456DE9-EFE8-480B-904C-C4E4521BA8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FFAC87AC-6F0D-41C3-A96D-583587DBD2D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31" name="Freeform: Shape 30">
                  <a:extLst>
                    <a:ext uri="{FF2B5EF4-FFF2-40B4-BE49-F238E27FC236}">
                      <a16:creationId xmlns:a16="http://schemas.microsoft.com/office/drawing/2014/main" id="{BBBB3529-7770-48BD-9A2D-61CB322B4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32" name="Freeform: Shape 31">
                  <a:extLst>
                    <a:ext uri="{FF2B5EF4-FFF2-40B4-BE49-F238E27FC236}">
                      <a16:creationId xmlns:a16="http://schemas.microsoft.com/office/drawing/2014/main" id="{B4D2F05B-BBCD-4783-BDE0-43D73C2675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20" name="Group 19">
              <a:extLst>
                <a:ext uri="{FF2B5EF4-FFF2-40B4-BE49-F238E27FC236}">
                  <a16:creationId xmlns:a16="http://schemas.microsoft.com/office/drawing/2014/main" id="{5C54BFAD-42ED-48A4-AA55-3BE394C44E9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55957" y="5230097"/>
              <a:ext cx="641182" cy="1069728"/>
              <a:chOff x="6484113" y="2967038"/>
              <a:chExt cx="641182" cy="1069728"/>
            </a:xfrm>
          </p:grpSpPr>
          <p:grpSp>
            <p:nvGrpSpPr>
              <p:cNvPr id="21" name="Group 20">
                <a:extLst>
                  <a:ext uri="{FF2B5EF4-FFF2-40B4-BE49-F238E27FC236}">
                    <a16:creationId xmlns:a16="http://schemas.microsoft.com/office/drawing/2014/main" id="{FB341D07-45D8-4F3A-B413-FD2B278A243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26" name="Freeform 68">
                  <a:extLst>
                    <a:ext uri="{FF2B5EF4-FFF2-40B4-BE49-F238E27FC236}">
                      <a16:creationId xmlns:a16="http://schemas.microsoft.com/office/drawing/2014/main" id="{872DAC2D-6CA9-4BA0-9831-D9BCA4630F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69">
                  <a:extLst>
                    <a:ext uri="{FF2B5EF4-FFF2-40B4-BE49-F238E27FC236}">
                      <a16:creationId xmlns:a16="http://schemas.microsoft.com/office/drawing/2014/main" id="{79883F04-2F99-488F-B3C5-0B29E181A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8" name="Line 70">
                  <a:extLst>
                    <a:ext uri="{FF2B5EF4-FFF2-40B4-BE49-F238E27FC236}">
                      <a16:creationId xmlns:a16="http://schemas.microsoft.com/office/drawing/2014/main" id="{588E0A03-E6DB-4D96-82A1-39AAB998509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2" name="Group 21">
                <a:extLst>
                  <a:ext uri="{FF2B5EF4-FFF2-40B4-BE49-F238E27FC236}">
                    <a16:creationId xmlns:a16="http://schemas.microsoft.com/office/drawing/2014/main" id="{2032D250-40F2-4BE1-9E51-51D6124316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3" y="3104366"/>
                <a:ext cx="317159" cy="932400"/>
                <a:chOff x="6808136" y="2967038"/>
                <a:chExt cx="317159" cy="932400"/>
              </a:xfrm>
            </p:grpSpPr>
            <p:sp>
              <p:nvSpPr>
                <p:cNvPr id="23" name="Freeform 68">
                  <a:extLst>
                    <a:ext uri="{FF2B5EF4-FFF2-40B4-BE49-F238E27FC236}">
                      <a16:creationId xmlns:a16="http://schemas.microsoft.com/office/drawing/2014/main" id="{CFF6B335-FCBC-4111-B6E0-010A0CCF6A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69">
                  <a:extLst>
                    <a:ext uri="{FF2B5EF4-FFF2-40B4-BE49-F238E27FC236}">
                      <a16:creationId xmlns:a16="http://schemas.microsoft.com/office/drawing/2014/main" id="{F3A4A21F-DBFE-4F02-A66E-C6F0ECB698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5" name="Line 70">
                  <a:extLst>
                    <a:ext uri="{FF2B5EF4-FFF2-40B4-BE49-F238E27FC236}">
                      <a16:creationId xmlns:a16="http://schemas.microsoft.com/office/drawing/2014/main" id="{3A5E5CE1-528A-4B41-A739-BFE450F1F97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cxnSp>
        <p:nvCxnSpPr>
          <p:cNvPr id="60" name="Straight Connector 59">
            <a:extLst>
              <a:ext uri="{FF2B5EF4-FFF2-40B4-BE49-F238E27FC236}">
                <a16:creationId xmlns:a16="http://schemas.microsoft.com/office/drawing/2014/main" id="{C88FC08C-C419-4B3F-B3C4-074AE704518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62" name="Group 61">
            <a:extLst>
              <a:ext uri="{FF2B5EF4-FFF2-40B4-BE49-F238E27FC236}">
                <a16:creationId xmlns:a16="http://schemas.microsoft.com/office/drawing/2014/main" id="{E69E4645-4CFC-4C14-9639-295E678593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153659" y="716801"/>
            <a:ext cx="3838575" cy="5583024"/>
            <a:chOff x="199766" y="716801"/>
            <a:chExt cx="3838575" cy="5583024"/>
          </a:xfrm>
        </p:grpSpPr>
        <p:grpSp>
          <p:nvGrpSpPr>
            <p:cNvPr id="63" name="Group 62">
              <a:extLst>
                <a:ext uri="{FF2B5EF4-FFF2-40B4-BE49-F238E27FC236}">
                  <a16:creationId xmlns:a16="http://schemas.microsoft.com/office/drawing/2014/main" id="{A75D1D75-29EC-4168-9B74-DD31796A356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890329" y="26238"/>
              <a:ext cx="2457450" cy="3838575"/>
              <a:chOff x="587376" y="280988"/>
              <a:chExt cx="2457450" cy="3838575"/>
            </a:xfrm>
          </p:grpSpPr>
          <p:sp>
            <p:nvSpPr>
              <p:cNvPr id="82" name="Freeform 64">
                <a:extLst>
                  <a:ext uri="{FF2B5EF4-FFF2-40B4-BE49-F238E27FC236}">
                    <a16:creationId xmlns:a16="http://schemas.microsoft.com/office/drawing/2014/main" id="{5C244629-4F62-4555-8576-76E450C712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81">
                <a:extLst>
                  <a:ext uri="{FF2B5EF4-FFF2-40B4-BE49-F238E27FC236}">
                    <a16:creationId xmlns:a16="http://schemas.microsoft.com/office/drawing/2014/main" id="{33FE7FD6-ED0C-4A85-BB37-50D5DEFE5D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61">
                <a:extLst>
                  <a:ext uri="{FF2B5EF4-FFF2-40B4-BE49-F238E27FC236}">
                    <a16:creationId xmlns:a16="http://schemas.microsoft.com/office/drawing/2014/main" id="{E321CBA3-94D7-498A-AA58-32E5E21DAA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78">
                <a:extLst>
                  <a:ext uri="{FF2B5EF4-FFF2-40B4-BE49-F238E27FC236}">
                    <a16:creationId xmlns:a16="http://schemas.microsoft.com/office/drawing/2014/main" id="{A483E481-9A4F-433D-83BF-BE219AE92A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84">
                <a:extLst>
                  <a:ext uri="{FF2B5EF4-FFF2-40B4-BE49-F238E27FC236}">
                    <a16:creationId xmlns:a16="http://schemas.microsoft.com/office/drawing/2014/main" id="{3BD25EE3-866C-4F95-87D6-3539B174A3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87">
                <a:extLst>
                  <a:ext uri="{FF2B5EF4-FFF2-40B4-BE49-F238E27FC236}">
                    <a16:creationId xmlns:a16="http://schemas.microsoft.com/office/drawing/2014/main" id="{7C4C4F76-8DA9-47EA-94F9-1D400388FA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60">
                <a:extLst>
                  <a:ext uri="{FF2B5EF4-FFF2-40B4-BE49-F238E27FC236}">
                    <a16:creationId xmlns:a16="http://schemas.microsoft.com/office/drawing/2014/main" id="{025FE981-874E-47FE-81B8-F025D2BF9C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59">
                <a:extLst>
                  <a:ext uri="{FF2B5EF4-FFF2-40B4-BE49-F238E27FC236}">
                    <a16:creationId xmlns:a16="http://schemas.microsoft.com/office/drawing/2014/main" id="{5680B73A-298E-4BDA-AB07-ACC8314E40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62">
                <a:extLst>
                  <a:ext uri="{FF2B5EF4-FFF2-40B4-BE49-F238E27FC236}">
                    <a16:creationId xmlns:a16="http://schemas.microsoft.com/office/drawing/2014/main" id="{01AFB333-D097-4235-A165-C9D3CDC2FE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65">
                <a:extLst>
                  <a:ext uri="{FF2B5EF4-FFF2-40B4-BE49-F238E27FC236}">
                    <a16:creationId xmlns:a16="http://schemas.microsoft.com/office/drawing/2014/main" id="{66C11AEB-D3F2-45AA-9C41-CA142A02E7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79">
                <a:extLst>
                  <a:ext uri="{FF2B5EF4-FFF2-40B4-BE49-F238E27FC236}">
                    <a16:creationId xmlns:a16="http://schemas.microsoft.com/office/drawing/2014/main" id="{2EAA79E5-B4EE-4477-A9D7-38234A19D4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2">
                <a:extLst>
                  <a:ext uri="{FF2B5EF4-FFF2-40B4-BE49-F238E27FC236}">
                    <a16:creationId xmlns:a16="http://schemas.microsoft.com/office/drawing/2014/main" id="{A2EB3CA6-CF43-44E7-A82B-C86FF6A75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85">
                <a:extLst>
                  <a:ext uri="{FF2B5EF4-FFF2-40B4-BE49-F238E27FC236}">
                    <a16:creationId xmlns:a16="http://schemas.microsoft.com/office/drawing/2014/main" id="{635B3B6D-8A83-4CF1-AE24-D872BCE07C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8">
                <a:extLst>
                  <a:ext uri="{FF2B5EF4-FFF2-40B4-BE49-F238E27FC236}">
                    <a16:creationId xmlns:a16="http://schemas.microsoft.com/office/drawing/2014/main" id="{67274B73-EB7F-4885-8375-DCC193DE84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96" name="Group 95">
                <a:extLst>
                  <a:ext uri="{FF2B5EF4-FFF2-40B4-BE49-F238E27FC236}">
                    <a16:creationId xmlns:a16="http://schemas.microsoft.com/office/drawing/2014/main" id="{B0EE02B4-8ECF-4636-B55D-11A3869E6E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97" name="Line 63">
                  <a:extLst>
                    <a:ext uri="{FF2B5EF4-FFF2-40B4-BE49-F238E27FC236}">
                      <a16:creationId xmlns:a16="http://schemas.microsoft.com/office/drawing/2014/main" id="{97860271-66A3-4C76-9A50-EF7ADA1D959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Line 66">
                  <a:extLst>
                    <a:ext uri="{FF2B5EF4-FFF2-40B4-BE49-F238E27FC236}">
                      <a16:creationId xmlns:a16="http://schemas.microsoft.com/office/drawing/2014/main" id="{CD0262E2-572E-453D-8FE4-46EDF0C75C2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Line 67">
                  <a:extLst>
                    <a:ext uri="{FF2B5EF4-FFF2-40B4-BE49-F238E27FC236}">
                      <a16:creationId xmlns:a16="http://schemas.microsoft.com/office/drawing/2014/main" id="{504EAB1B-BE08-49A3-91E4-2F59777FF81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Line 80">
                  <a:extLst>
                    <a:ext uri="{FF2B5EF4-FFF2-40B4-BE49-F238E27FC236}">
                      <a16:creationId xmlns:a16="http://schemas.microsoft.com/office/drawing/2014/main" id="{1BA1BFEB-5D6B-4011-8814-75FDF39A8CE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Line 83">
                  <a:extLst>
                    <a:ext uri="{FF2B5EF4-FFF2-40B4-BE49-F238E27FC236}">
                      <a16:creationId xmlns:a16="http://schemas.microsoft.com/office/drawing/2014/main" id="{58D635F3-CD70-43D2-9FAE-690BB6A8C02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Line 86">
                  <a:extLst>
                    <a:ext uri="{FF2B5EF4-FFF2-40B4-BE49-F238E27FC236}">
                      <a16:creationId xmlns:a16="http://schemas.microsoft.com/office/drawing/2014/main" id="{7D4A71ED-4313-45E2-9078-0A2179F6096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Line 89">
                  <a:extLst>
                    <a:ext uri="{FF2B5EF4-FFF2-40B4-BE49-F238E27FC236}">
                      <a16:creationId xmlns:a16="http://schemas.microsoft.com/office/drawing/2014/main" id="{F71A8BF4-8580-4405-93CC-68682C9EFB5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64" name="Group 63">
              <a:extLst>
                <a:ext uri="{FF2B5EF4-FFF2-40B4-BE49-F238E27FC236}">
                  <a16:creationId xmlns:a16="http://schemas.microsoft.com/office/drawing/2014/main" id="{503EA70C-259E-4844-83FD-A8152374DDA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74" name="Group 73">
                <a:extLst>
                  <a:ext uri="{FF2B5EF4-FFF2-40B4-BE49-F238E27FC236}">
                    <a16:creationId xmlns:a16="http://schemas.microsoft.com/office/drawing/2014/main" id="{2D8DEFBA-3794-41DB-BA53-A168E4B02EA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78" name="Straight Connector 77">
                  <a:extLst>
                    <a:ext uri="{FF2B5EF4-FFF2-40B4-BE49-F238E27FC236}">
                      <a16:creationId xmlns:a16="http://schemas.microsoft.com/office/drawing/2014/main" id="{F74D1351-C939-4ABA-A2D0-F13C1F3BF5E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D672A249-195A-4DAD-984C-AC6C894A6F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80" name="Rectangle 30">
                  <a:extLst>
                    <a:ext uri="{FF2B5EF4-FFF2-40B4-BE49-F238E27FC236}">
                      <a16:creationId xmlns:a16="http://schemas.microsoft.com/office/drawing/2014/main" id="{B2751033-92CC-43C5-B09D-BEAC921297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30">
                  <a:extLst>
                    <a:ext uri="{FF2B5EF4-FFF2-40B4-BE49-F238E27FC236}">
                      <a16:creationId xmlns:a16="http://schemas.microsoft.com/office/drawing/2014/main" id="{810A9024-F6AE-46E1-AF5B-23C1BAF52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6148CDE3-7E34-46A7-A2A1-B2418BA6CD3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76" name="Freeform: Shape 75">
                  <a:extLst>
                    <a:ext uri="{FF2B5EF4-FFF2-40B4-BE49-F238E27FC236}">
                      <a16:creationId xmlns:a16="http://schemas.microsoft.com/office/drawing/2014/main" id="{DFB487FA-CAC6-469F-8D07-227D88323A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77" name="Freeform: Shape 76">
                  <a:extLst>
                    <a:ext uri="{FF2B5EF4-FFF2-40B4-BE49-F238E27FC236}">
                      <a16:creationId xmlns:a16="http://schemas.microsoft.com/office/drawing/2014/main" id="{64B6721C-6379-4342-B632-2288DDDD12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65" name="Group 64">
              <a:extLst>
                <a:ext uri="{FF2B5EF4-FFF2-40B4-BE49-F238E27FC236}">
                  <a16:creationId xmlns:a16="http://schemas.microsoft.com/office/drawing/2014/main" id="{58C06E09-320E-44ED-8B43-2BB2CE74A80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55957" y="5230097"/>
              <a:ext cx="641182" cy="1069728"/>
              <a:chOff x="6484113" y="2967038"/>
              <a:chExt cx="641182" cy="1069728"/>
            </a:xfrm>
          </p:grpSpPr>
          <p:grpSp>
            <p:nvGrpSpPr>
              <p:cNvPr id="66" name="Group 65">
                <a:extLst>
                  <a:ext uri="{FF2B5EF4-FFF2-40B4-BE49-F238E27FC236}">
                    <a16:creationId xmlns:a16="http://schemas.microsoft.com/office/drawing/2014/main" id="{2F42D42C-CE47-479C-A563-298CD9035FC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71" name="Freeform 68">
                  <a:extLst>
                    <a:ext uri="{FF2B5EF4-FFF2-40B4-BE49-F238E27FC236}">
                      <a16:creationId xmlns:a16="http://schemas.microsoft.com/office/drawing/2014/main" id="{65202664-9154-4377-8C3E-9BA25B78A4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69">
                  <a:extLst>
                    <a:ext uri="{FF2B5EF4-FFF2-40B4-BE49-F238E27FC236}">
                      <a16:creationId xmlns:a16="http://schemas.microsoft.com/office/drawing/2014/main" id="{F0361EFD-383F-40DA-936A-1EC55BBA67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3" name="Line 70">
                  <a:extLst>
                    <a:ext uri="{FF2B5EF4-FFF2-40B4-BE49-F238E27FC236}">
                      <a16:creationId xmlns:a16="http://schemas.microsoft.com/office/drawing/2014/main" id="{0899FE39-C088-493A-A9ED-9C70D9427F5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7" name="Group 66">
                <a:extLst>
                  <a:ext uri="{FF2B5EF4-FFF2-40B4-BE49-F238E27FC236}">
                    <a16:creationId xmlns:a16="http://schemas.microsoft.com/office/drawing/2014/main" id="{04A185DA-EED5-4241-BCE2-7DFF9775B9D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3" y="3104366"/>
                <a:ext cx="317159" cy="932400"/>
                <a:chOff x="6808136" y="2967038"/>
                <a:chExt cx="317159" cy="932400"/>
              </a:xfrm>
            </p:grpSpPr>
            <p:sp>
              <p:nvSpPr>
                <p:cNvPr id="68" name="Freeform 68">
                  <a:extLst>
                    <a:ext uri="{FF2B5EF4-FFF2-40B4-BE49-F238E27FC236}">
                      <a16:creationId xmlns:a16="http://schemas.microsoft.com/office/drawing/2014/main" id="{1D1D1F03-0895-4603-B54A-30778D288D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69">
                  <a:extLst>
                    <a:ext uri="{FF2B5EF4-FFF2-40B4-BE49-F238E27FC236}">
                      <a16:creationId xmlns:a16="http://schemas.microsoft.com/office/drawing/2014/main" id="{4205B00F-0C22-4C32-B408-130BD2BCA2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0" name="Line 70">
                  <a:extLst>
                    <a:ext uri="{FF2B5EF4-FFF2-40B4-BE49-F238E27FC236}">
                      <a16:creationId xmlns:a16="http://schemas.microsoft.com/office/drawing/2014/main" id="{0307197D-6DFE-4C69-95F1-42678413BAF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spTree>
    <p:extLst>
      <p:ext uri="{BB962C8B-B14F-4D97-AF65-F5344CB8AC3E}">
        <p14:creationId xmlns:p14="http://schemas.microsoft.com/office/powerpoint/2010/main" val="19939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C176C-889A-CBEC-D5EE-5D4EC9CCBDAF}"/>
              </a:ext>
            </a:extLst>
          </p:cNvPr>
          <p:cNvSpPr>
            <a:spLocks noGrp="1"/>
          </p:cNvSpPr>
          <p:nvPr>
            <p:ph type="title"/>
          </p:nvPr>
        </p:nvSpPr>
        <p:spPr/>
        <p:txBody>
          <a:bodyPr/>
          <a:lstStyle/>
          <a:p>
            <a:r>
              <a:rPr lang="en-US"/>
              <a:t>Resources</a:t>
            </a:r>
          </a:p>
        </p:txBody>
      </p:sp>
      <p:sp>
        <p:nvSpPr>
          <p:cNvPr id="3" name="Content Placeholder 2">
            <a:extLst>
              <a:ext uri="{FF2B5EF4-FFF2-40B4-BE49-F238E27FC236}">
                <a16:creationId xmlns:a16="http://schemas.microsoft.com/office/drawing/2014/main" id="{AFC3797F-5D2A-1FC7-5B15-E7278CCBBBD1}"/>
              </a:ext>
            </a:extLst>
          </p:cNvPr>
          <p:cNvSpPr>
            <a:spLocks noGrp="1"/>
          </p:cNvSpPr>
          <p:nvPr>
            <p:ph idx="1"/>
          </p:nvPr>
        </p:nvSpPr>
        <p:spPr/>
        <p:txBody>
          <a:bodyPr vert="horz" lIns="91440" tIns="45720" rIns="91440" bIns="45720" rtlCol="0" anchor="t">
            <a:normAutofit/>
          </a:bodyPr>
          <a:lstStyle/>
          <a:p>
            <a:pPr marL="0" indent="0">
              <a:buNone/>
            </a:pPr>
            <a:r>
              <a:rPr lang="en-US">
                <a:solidFill>
                  <a:schemeClr val="tx1">
                    <a:lumMod val="95000"/>
                    <a:lumOff val="5000"/>
                  </a:schemeClr>
                </a:solidFill>
              </a:rPr>
              <a:t>There are many resources available to help you when it comes to making career pathway decisions. Here are some options to look at:</a:t>
            </a:r>
          </a:p>
          <a:p>
            <a:pPr marL="359410" indent="-359410"/>
            <a:r>
              <a:rPr lang="en-US" err="1">
                <a:solidFill>
                  <a:srgbClr val="0070C0">
                    <a:alpha val="60000"/>
                  </a:srgbClr>
                </a:solidFill>
                <a:hlinkClick r:id="rId2">
                  <a:extLst>
                    <a:ext uri="{A12FA001-AC4F-418D-AE19-62706E023703}">
                      <ahyp:hlinkClr xmlns:ahyp="http://schemas.microsoft.com/office/drawing/2018/hyperlinkcolor" val="tx"/>
                    </a:ext>
                  </a:extLst>
                </a:hlinkClick>
              </a:rPr>
              <a:t>myBlueprint</a:t>
            </a:r>
            <a:endParaRPr lang="en-US">
              <a:solidFill>
                <a:srgbClr val="0070C0">
                  <a:alpha val="60000"/>
                </a:srgbClr>
              </a:solidFill>
              <a:hlinkClick r:id="rId2">
                <a:extLst>
                  <a:ext uri="{A12FA001-AC4F-418D-AE19-62706E023703}">
                    <ahyp:hlinkClr xmlns:ahyp="http://schemas.microsoft.com/office/drawing/2018/hyperlinkcolor" val="tx"/>
                  </a:ext>
                </a:extLst>
              </a:hlinkClick>
            </a:endParaRPr>
          </a:p>
          <a:p>
            <a:pPr marL="359410" indent="-359410"/>
            <a:r>
              <a:rPr lang="en-US">
                <a:solidFill>
                  <a:srgbClr val="0070C0">
                    <a:alpha val="60000"/>
                  </a:srgbClr>
                </a:solidFill>
                <a:hlinkClick r:id="rId3">
                  <a:extLst>
                    <a:ext uri="{A12FA001-AC4F-418D-AE19-62706E023703}">
                      <ahyp:hlinkClr xmlns:ahyp="http://schemas.microsoft.com/office/drawing/2018/hyperlinkcolor" val="tx"/>
                    </a:ext>
                  </a:extLst>
                </a:hlinkClick>
              </a:rPr>
              <a:t>Home | NBjobs.ca</a:t>
            </a:r>
          </a:p>
          <a:p>
            <a:pPr marL="359410" indent="-359410"/>
            <a:r>
              <a:rPr lang="en-US">
                <a:solidFill>
                  <a:srgbClr val="0070C0">
                    <a:alpha val="60000"/>
                  </a:srgbClr>
                </a:solidFill>
                <a:hlinkClick r:id="rId4">
                  <a:extLst>
                    <a:ext uri="{A12FA001-AC4F-418D-AE19-62706E023703}">
                      <ahyp:hlinkClr xmlns:ahyp="http://schemas.microsoft.com/office/drawing/2018/hyperlinkcolor" val="tx"/>
                    </a:ext>
                  </a:extLst>
                </a:hlinkClick>
              </a:rPr>
              <a:t>Job Bank</a:t>
            </a:r>
          </a:p>
          <a:p>
            <a:pPr marL="359410" indent="-359410"/>
            <a:r>
              <a:rPr lang="en-US">
                <a:solidFill>
                  <a:srgbClr val="0070C0">
                    <a:alpha val="60000"/>
                  </a:srgbClr>
                </a:solidFill>
                <a:hlinkClick r:id="rId5">
                  <a:extLst>
                    <a:ext uri="{A12FA001-AC4F-418D-AE19-62706E023703}">
                      <ahyp:hlinkClr xmlns:ahyp="http://schemas.microsoft.com/office/drawing/2018/hyperlinkcolor" val="tx"/>
                    </a:ext>
                  </a:extLst>
                </a:hlinkClick>
              </a:rPr>
              <a:t>Working NB | PETL Working NB</a:t>
            </a:r>
          </a:p>
        </p:txBody>
      </p:sp>
    </p:spTree>
    <p:extLst>
      <p:ext uri="{BB962C8B-B14F-4D97-AF65-F5344CB8AC3E}">
        <p14:creationId xmlns:p14="http://schemas.microsoft.com/office/powerpoint/2010/main" val="1534406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6566C-0075-70D8-DE30-D8E76AE6F187}"/>
              </a:ext>
            </a:extLst>
          </p:cNvPr>
          <p:cNvSpPr>
            <a:spLocks noGrp="1"/>
          </p:cNvSpPr>
          <p:nvPr>
            <p:ph type="title"/>
          </p:nvPr>
        </p:nvSpPr>
        <p:spPr/>
        <p:txBody>
          <a:bodyPr/>
          <a:lstStyle/>
          <a:p>
            <a:r>
              <a:rPr lang="en-US" err="1"/>
              <a:t>myBlueprint</a:t>
            </a:r>
            <a:r>
              <a:rPr lang="en-US"/>
              <a:t>: An Online Education Planning Tool</a:t>
            </a:r>
          </a:p>
        </p:txBody>
      </p:sp>
      <p:sp>
        <p:nvSpPr>
          <p:cNvPr id="3" name="Content Placeholder 2">
            <a:extLst>
              <a:ext uri="{FF2B5EF4-FFF2-40B4-BE49-F238E27FC236}">
                <a16:creationId xmlns:a16="http://schemas.microsoft.com/office/drawing/2014/main" id="{81BE8CF4-DE3B-1DE4-9C12-6A00E51BA5CA}"/>
              </a:ext>
            </a:extLst>
          </p:cNvPr>
          <p:cNvSpPr>
            <a:spLocks noGrp="1"/>
          </p:cNvSpPr>
          <p:nvPr>
            <p:ph idx="1"/>
          </p:nvPr>
        </p:nvSpPr>
        <p:spPr/>
        <p:txBody>
          <a:bodyPr vert="horz" lIns="91440" tIns="45720" rIns="91440" bIns="45720" rtlCol="0" anchor="t">
            <a:normAutofit fontScale="92500"/>
          </a:bodyPr>
          <a:lstStyle/>
          <a:p>
            <a:pPr marL="359410" indent="-359410"/>
            <a:r>
              <a:rPr lang="en-US" dirty="0">
                <a:solidFill>
                  <a:schemeClr val="tx1">
                    <a:lumMod val="95000"/>
                    <a:lumOff val="5000"/>
                  </a:schemeClr>
                </a:solidFill>
              </a:rPr>
              <a:t>The “Who Am I” section has quizzes to help you find your learning style and study tips. It then suggests course, post-secondary, and occupation matches.</a:t>
            </a:r>
          </a:p>
          <a:p>
            <a:pPr marL="359410" indent="-359410"/>
            <a:r>
              <a:rPr lang="en-US" dirty="0">
                <a:solidFill>
                  <a:schemeClr val="tx1">
                    <a:lumMod val="95000"/>
                    <a:lumOff val="5000"/>
                  </a:schemeClr>
                </a:solidFill>
              </a:rPr>
              <a:t>The “High School” section shows your high school plan and course options.</a:t>
            </a:r>
          </a:p>
          <a:p>
            <a:pPr marL="359410" indent="-359410"/>
            <a:r>
              <a:rPr lang="en-US" dirty="0">
                <a:solidFill>
                  <a:schemeClr val="tx1">
                    <a:lumMod val="95000"/>
                    <a:lumOff val="5000"/>
                  </a:schemeClr>
                </a:solidFill>
              </a:rPr>
              <a:t>“Post-secondary” shows apprenticeship, workplace, college and university options.</a:t>
            </a:r>
          </a:p>
          <a:p>
            <a:pPr marL="359410" indent="-359410"/>
            <a:r>
              <a:rPr lang="en-US" dirty="0">
                <a:solidFill>
                  <a:schemeClr val="tx1">
                    <a:lumMod val="95000"/>
                    <a:lumOff val="5000"/>
                  </a:schemeClr>
                </a:solidFill>
              </a:rPr>
              <a:t>Under the “Work” section, you can search for jobs and occupations. You can also create resumes and cover letters.</a:t>
            </a:r>
          </a:p>
          <a:p>
            <a:pPr marL="359410" indent="-359410"/>
            <a:r>
              <a:rPr lang="en-US" dirty="0">
                <a:solidFill>
                  <a:schemeClr val="tx1">
                    <a:lumMod val="95000"/>
                    <a:lumOff val="5000"/>
                  </a:schemeClr>
                </a:solidFill>
              </a:rPr>
              <a:t>Extras: You can create portfolios, goals and budgets as well as view guides and more on </a:t>
            </a:r>
            <a:r>
              <a:rPr lang="en-US" dirty="0" err="1">
                <a:solidFill>
                  <a:schemeClr val="tx1">
                    <a:lumMod val="95000"/>
                    <a:lumOff val="5000"/>
                  </a:schemeClr>
                </a:solidFill>
              </a:rPr>
              <a:t>myBlueprint</a:t>
            </a:r>
            <a:r>
              <a:rPr lang="en-US" dirty="0">
                <a:solidFill>
                  <a:schemeClr val="tx1">
                    <a:lumMod val="95000"/>
                    <a:lumOff val="5000"/>
                  </a:schemeClr>
                </a:solidFill>
              </a:rPr>
              <a:t>.</a:t>
            </a:r>
          </a:p>
        </p:txBody>
      </p:sp>
    </p:spTree>
    <p:extLst>
      <p:ext uri="{BB962C8B-B14F-4D97-AF65-F5344CB8AC3E}">
        <p14:creationId xmlns:p14="http://schemas.microsoft.com/office/powerpoint/2010/main" val="371468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9BAA-A99E-2F0F-1FA0-71AF2C12833F}"/>
              </a:ext>
            </a:extLst>
          </p:cNvPr>
          <p:cNvSpPr>
            <a:spLocks noGrp="1"/>
          </p:cNvSpPr>
          <p:nvPr>
            <p:ph type="title"/>
          </p:nvPr>
        </p:nvSpPr>
        <p:spPr/>
        <p:txBody>
          <a:bodyPr/>
          <a:lstStyle/>
          <a:p>
            <a:r>
              <a:rPr lang="en-US"/>
              <a:t>NBjobs.ca</a:t>
            </a:r>
          </a:p>
        </p:txBody>
      </p:sp>
      <p:sp>
        <p:nvSpPr>
          <p:cNvPr id="3" name="Content Placeholder 2">
            <a:extLst>
              <a:ext uri="{FF2B5EF4-FFF2-40B4-BE49-F238E27FC236}">
                <a16:creationId xmlns:a16="http://schemas.microsoft.com/office/drawing/2014/main" id="{04A7A5B5-3C20-81E5-A1A8-D136AC79C8E2}"/>
              </a:ext>
            </a:extLst>
          </p:cNvPr>
          <p:cNvSpPr>
            <a:spLocks noGrp="1"/>
          </p:cNvSpPr>
          <p:nvPr>
            <p:ph idx="1"/>
          </p:nvPr>
        </p:nvSpPr>
        <p:spPr/>
        <p:txBody>
          <a:bodyPr vert="horz" lIns="91440" tIns="45720" rIns="91440" bIns="45720" rtlCol="0" anchor="t">
            <a:normAutofit fontScale="92500" lnSpcReduction="20000"/>
          </a:bodyPr>
          <a:lstStyle/>
          <a:p>
            <a:pPr marL="359410" indent="-359410"/>
            <a:r>
              <a:rPr lang="en-US" b="1">
                <a:solidFill>
                  <a:schemeClr val="tx1">
                    <a:lumMod val="95000"/>
                    <a:lumOff val="5000"/>
                  </a:schemeClr>
                </a:solidFill>
              </a:rPr>
              <a:t>Find a job: </a:t>
            </a:r>
            <a:r>
              <a:rPr lang="en-US">
                <a:solidFill>
                  <a:schemeClr val="tx1">
                    <a:lumMod val="95000"/>
                    <a:lumOff val="5000"/>
                  </a:schemeClr>
                </a:solidFill>
              </a:rPr>
              <a:t>In this section, you can find job listings, job search help, international newcomers' information, self-employment information and more!</a:t>
            </a:r>
          </a:p>
          <a:p>
            <a:pPr marL="359410" indent="-359410"/>
            <a:r>
              <a:rPr lang="en-US" b="1">
                <a:solidFill>
                  <a:schemeClr val="tx1">
                    <a:lumMod val="95000"/>
                    <a:lumOff val="5000"/>
                  </a:schemeClr>
                </a:solidFill>
              </a:rPr>
              <a:t>Explore Careers: </a:t>
            </a:r>
            <a:r>
              <a:rPr lang="en-US">
                <a:solidFill>
                  <a:schemeClr val="tx1">
                    <a:lumMod val="95000"/>
                    <a:lumOff val="5000"/>
                  </a:schemeClr>
                </a:solidFill>
              </a:rPr>
              <a:t>In this section, you can learn about careers in demand and useful tools and resources to plan your future, opportunities to learn through experiences as well as explore snapshots of hundreds of occupations and more!</a:t>
            </a:r>
          </a:p>
          <a:p>
            <a:pPr marL="359410" indent="-359410"/>
            <a:r>
              <a:rPr lang="en-US" b="1">
                <a:solidFill>
                  <a:schemeClr val="tx1">
                    <a:lumMod val="95000"/>
                    <a:lumOff val="5000"/>
                  </a:schemeClr>
                </a:solidFill>
              </a:rPr>
              <a:t>Labor Market Information: </a:t>
            </a:r>
            <a:r>
              <a:rPr lang="en-US">
                <a:solidFill>
                  <a:schemeClr val="tx1">
                    <a:lumMod val="95000"/>
                    <a:lumOff val="5000"/>
                  </a:schemeClr>
                </a:solidFill>
              </a:rPr>
              <a:t>This section includes </a:t>
            </a:r>
            <a:r>
              <a:rPr lang="en-US" err="1">
                <a:solidFill>
                  <a:schemeClr val="tx1">
                    <a:lumMod val="95000"/>
                    <a:lumOff val="5000"/>
                  </a:schemeClr>
                </a:solidFill>
              </a:rPr>
              <a:t>labour</a:t>
            </a:r>
            <a:r>
              <a:rPr lang="en-US">
                <a:solidFill>
                  <a:schemeClr val="tx1">
                    <a:lumMod val="95000"/>
                    <a:lumOff val="5000"/>
                  </a:schemeClr>
                </a:solidFill>
              </a:rPr>
              <a:t> force statistics and reports, hiring demand bulletins, demographic trends, sector profiles, etc.</a:t>
            </a:r>
          </a:p>
          <a:p>
            <a:pPr marL="359410" indent="-359410"/>
            <a:r>
              <a:rPr lang="en-US" b="1">
                <a:solidFill>
                  <a:schemeClr val="tx1">
                    <a:lumMod val="95000"/>
                    <a:lumOff val="5000"/>
                  </a:schemeClr>
                </a:solidFill>
              </a:rPr>
              <a:t>Find Talent: </a:t>
            </a:r>
            <a:r>
              <a:rPr lang="en-US">
                <a:solidFill>
                  <a:schemeClr val="tx1">
                    <a:lumMod val="95000"/>
                    <a:lumOff val="5000"/>
                  </a:schemeClr>
                </a:solidFill>
              </a:rPr>
              <a:t>Employers can post jobs here, find help with recruitment, training and job matching, access business supports, etc.</a:t>
            </a:r>
          </a:p>
        </p:txBody>
      </p:sp>
    </p:spTree>
    <p:extLst>
      <p:ext uri="{BB962C8B-B14F-4D97-AF65-F5344CB8AC3E}">
        <p14:creationId xmlns:p14="http://schemas.microsoft.com/office/powerpoint/2010/main" val="3421875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4A9B4-8FF6-135E-4517-B079EE687642}"/>
              </a:ext>
            </a:extLst>
          </p:cNvPr>
          <p:cNvSpPr>
            <a:spLocks noGrp="1"/>
          </p:cNvSpPr>
          <p:nvPr>
            <p:ph type="title"/>
          </p:nvPr>
        </p:nvSpPr>
        <p:spPr/>
        <p:txBody>
          <a:bodyPr/>
          <a:lstStyle/>
          <a:p>
            <a:r>
              <a:rPr lang="en-US"/>
              <a:t>Job Bank</a:t>
            </a:r>
          </a:p>
        </p:txBody>
      </p:sp>
      <p:sp>
        <p:nvSpPr>
          <p:cNvPr id="3" name="Content Placeholder 2">
            <a:extLst>
              <a:ext uri="{FF2B5EF4-FFF2-40B4-BE49-F238E27FC236}">
                <a16:creationId xmlns:a16="http://schemas.microsoft.com/office/drawing/2014/main" id="{B17C698C-CE60-0B1C-190B-A09975EB12B7}"/>
              </a:ext>
            </a:extLst>
          </p:cNvPr>
          <p:cNvSpPr>
            <a:spLocks noGrp="1"/>
          </p:cNvSpPr>
          <p:nvPr>
            <p:ph idx="1"/>
          </p:nvPr>
        </p:nvSpPr>
        <p:spPr/>
        <p:txBody>
          <a:bodyPr vert="horz" lIns="91440" tIns="45720" rIns="91440" bIns="45720" rtlCol="0" anchor="t">
            <a:normAutofit/>
          </a:bodyPr>
          <a:lstStyle/>
          <a:p>
            <a:pPr marL="359410" indent="-359410"/>
            <a:r>
              <a:rPr lang="en-US">
                <a:solidFill>
                  <a:schemeClr val="tx1">
                    <a:lumMod val="95000"/>
                    <a:lumOff val="5000"/>
                  </a:schemeClr>
                </a:solidFill>
              </a:rPr>
              <a:t>On the Job Bank of Canada website, users can find a job, choose a career, explore the market, and fill a position.</a:t>
            </a:r>
          </a:p>
          <a:p>
            <a:pPr marL="359410" indent="-359410"/>
            <a:r>
              <a:rPr lang="en-US">
                <a:solidFill>
                  <a:schemeClr val="tx1">
                    <a:lumMod val="95000"/>
                    <a:lumOff val="5000"/>
                  </a:schemeClr>
                </a:solidFill>
              </a:rPr>
              <a:t>The website also has resources for specific audiences such as young Canadians, Indigenous people, newcomers to Canada, foreign candidates from outside Canada, temporary foreign workers, persons with disabilities, and veterans of the Canadian Armed Forces.</a:t>
            </a:r>
          </a:p>
        </p:txBody>
      </p:sp>
    </p:spTree>
    <p:extLst>
      <p:ext uri="{BB962C8B-B14F-4D97-AF65-F5344CB8AC3E}">
        <p14:creationId xmlns:p14="http://schemas.microsoft.com/office/powerpoint/2010/main" val="266234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C05E7-7473-F129-3CDF-23B8331C2837}"/>
              </a:ext>
            </a:extLst>
          </p:cNvPr>
          <p:cNvSpPr>
            <a:spLocks noGrp="1"/>
          </p:cNvSpPr>
          <p:nvPr>
            <p:ph type="title"/>
          </p:nvPr>
        </p:nvSpPr>
        <p:spPr>
          <a:xfrm>
            <a:off x="989400" y="395289"/>
            <a:ext cx="11040304" cy="1112836"/>
          </a:xfrm>
        </p:spPr>
        <p:txBody>
          <a:bodyPr>
            <a:normAutofit/>
          </a:bodyPr>
          <a:lstStyle/>
          <a:p>
            <a:r>
              <a:rPr lang="en-US" sz="3000"/>
              <a:t>Post-Secondary Education, Training and </a:t>
            </a:r>
            <a:r>
              <a:rPr lang="en-US" sz="3000" err="1"/>
              <a:t>Labour</a:t>
            </a:r>
            <a:r>
              <a:rPr lang="en-US" sz="3000"/>
              <a:t> (PETL)/Working NB </a:t>
            </a:r>
          </a:p>
        </p:txBody>
      </p:sp>
      <p:sp>
        <p:nvSpPr>
          <p:cNvPr id="3" name="Content Placeholder 2">
            <a:extLst>
              <a:ext uri="{FF2B5EF4-FFF2-40B4-BE49-F238E27FC236}">
                <a16:creationId xmlns:a16="http://schemas.microsoft.com/office/drawing/2014/main" id="{B723142C-0E95-F5A3-B033-09D8EAB1E5AA}"/>
              </a:ext>
            </a:extLst>
          </p:cNvPr>
          <p:cNvSpPr>
            <a:spLocks noGrp="1"/>
          </p:cNvSpPr>
          <p:nvPr>
            <p:ph idx="1"/>
          </p:nvPr>
        </p:nvSpPr>
        <p:spPr/>
        <p:txBody>
          <a:bodyPr vert="horz" lIns="91440" tIns="45720" rIns="91440" bIns="45720" rtlCol="0" anchor="t">
            <a:normAutofit/>
          </a:bodyPr>
          <a:lstStyle/>
          <a:p>
            <a:pPr marL="359410" indent="-359410"/>
            <a:r>
              <a:rPr lang="en-US">
                <a:solidFill>
                  <a:schemeClr val="tx1">
                    <a:lumMod val="95000"/>
                    <a:lumOff val="5000"/>
                  </a:schemeClr>
                </a:solidFill>
              </a:rPr>
              <a:t>On the PETL website, you will find a link to Working NB where individuals can search for career decision making, education and training, job search assistance, virtual career events, and Working NB offices.</a:t>
            </a:r>
          </a:p>
          <a:p>
            <a:pPr marL="359410" indent="-359410"/>
            <a:r>
              <a:rPr lang="en-US">
                <a:solidFill>
                  <a:schemeClr val="tx1">
                    <a:lumMod val="95000"/>
                    <a:lumOff val="5000"/>
                  </a:schemeClr>
                </a:solidFill>
              </a:rPr>
              <a:t>Through Working NB, employers can search for recruitment supports, retention supports, HR training and planning services, virtual recruitment events, and Working NB offices.</a:t>
            </a:r>
          </a:p>
        </p:txBody>
      </p:sp>
    </p:spTree>
    <p:extLst>
      <p:ext uri="{BB962C8B-B14F-4D97-AF65-F5344CB8AC3E}">
        <p14:creationId xmlns:p14="http://schemas.microsoft.com/office/powerpoint/2010/main" val="395490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1DE3B-578F-30EF-6169-39D20878FBB0}"/>
              </a:ext>
            </a:extLst>
          </p:cNvPr>
          <p:cNvSpPr>
            <a:spLocks noGrp="1"/>
          </p:cNvSpPr>
          <p:nvPr>
            <p:ph type="title"/>
          </p:nvPr>
        </p:nvSpPr>
        <p:spPr/>
        <p:txBody>
          <a:bodyPr/>
          <a:lstStyle/>
          <a:p>
            <a:r>
              <a:rPr lang="en-US"/>
              <a:t>Some of the job sectors with a high demand for employees are:</a:t>
            </a:r>
          </a:p>
        </p:txBody>
      </p:sp>
      <p:sp>
        <p:nvSpPr>
          <p:cNvPr id="3" name="Content Placeholder 2">
            <a:extLst>
              <a:ext uri="{FF2B5EF4-FFF2-40B4-BE49-F238E27FC236}">
                <a16:creationId xmlns:a16="http://schemas.microsoft.com/office/drawing/2014/main" id="{9F2A1D6C-A86E-C470-24BF-D926D74BDDDE}"/>
              </a:ext>
            </a:extLst>
          </p:cNvPr>
          <p:cNvSpPr>
            <a:spLocks noGrp="1"/>
          </p:cNvSpPr>
          <p:nvPr>
            <p:ph idx="1"/>
          </p:nvPr>
        </p:nvSpPr>
        <p:spPr>
          <a:xfrm>
            <a:off x="989400" y="1609725"/>
            <a:ext cx="10213200" cy="4040191"/>
          </a:xfrm>
        </p:spPr>
        <p:txBody>
          <a:bodyPr vert="horz" lIns="91440" tIns="45720" rIns="91440" bIns="45720" rtlCol="0" anchor="t">
            <a:normAutofit/>
          </a:bodyPr>
          <a:lstStyle/>
          <a:p>
            <a:r>
              <a:rPr lang="en-US" dirty="0">
                <a:solidFill>
                  <a:schemeClr val="tx1">
                    <a:lumMod val="95000"/>
                    <a:lumOff val="5000"/>
                  </a:schemeClr>
                </a:solidFill>
              </a:rPr>
              <a:t>Health Care and Social Assistance</a:t>
            </a:r>
          </a:p>
          <a:p>
            <a:r>
              <a:rPr lang="en-US" dirty="0">
                <a:solidFill>
                  <a:schemeClr val="tx1">
                    <a:lumMod val="95000"/>
                    <a:lumOff val="5000"/>
                  </a:schemeClr>
                </a:solidFill>
              </a:rPr>
              <a:t>Educational Services</a:t>
            </a:r>
          </a:p>
          <a:p>
            <a:r>
              <a:rPr lang="en-US" dirty="0">
                <a:solidFill>
                  <a:schemeClr val="tx1">
                    <a:lumMod val="95000"/>
                    <a:lumOff val="5000"/>
                  </a:schemeClr>
                </a:solidFill>
              </a:rPr>
              <a:t>Forestry and Agriculture</a:t>
            </a:r>
          </a:p>
          <a:p>
            <a:r>
              <a:rPr lang="en-US" dirty="0">
                <a:solidFill>
                  <a:schemeClr val="tx1">
                    <a:lumMod val="95000"/>
                    <a:lumOff val="5000"/>
                  </a:schemeClr>
                </a:solidFill>
              </a:rPr>
              <a:t>Skilled Trades</a:t>
            </a:r>
          </a:p>
          <a:p>
            <a:pPr marL="0" indent="0">
              <a:buNone/>
            </a:pPr>
            <a:endParaRPr lang="en-US" dirty="0">
              <a:solidFill>
                <a:srgbClr val="000000">
                  <a:alpha val="60000"/>
                </a:srgbClr>
              </a:solidFill>
            </a:endParaRPr>
          </a:p>
          <a:p>
            <a:pPr marL="0" indent="0">
              <a:buNone/>
            </a:pPr>
            <a:endParaRPr lang="en-US" dirty="0">
              <a:solidFill>
                <a:srgbClr val="000000">
                  <a:alpha val="60000"/>
                </a:srgbClr>
              </a:solidFill>
            </a:endParaRPr>
          </a:p>
        </p:txBody>
      </p:sp>
    </p:spTree>
    <p:extLst>
      <p:ext uri="{BB962C8B-B14F-4D97-AF65-F5344CB8AC3E}">
        <p14:creationId xmlns:p14="http://schemas.microsoft.com/office/powerpoint/2010/main" val="94331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8FA0B-6307-9465-FB26-58F31931E8AE}"/>
              </a:ext>
            </a:extLst>
          </p:cNvPr>
          <p:cNvSpPr>
            <a:spLocks noGrp="1"/>
          </p:cNvSpPr>
          <p:nvPr>
            <p:ph type="title"/>
          </p:nvPr>
        </p:nvSpPr>
        <p:spPr/>
        <p:txBody>
          <a:bodyPr/>
          <a:lstStyle/>
          <a:p>
            <a:r>
              <a:rPr lang="en-US" dirty="0"/>
              <a:t>Health Care and Social Assistance</a:t>
            </a:r>
          </a:p>
        </p:txBody>
      </p:sp>
      <p:sp>
        <p:nvSpPr>
          <p:cNvPr id="3" name="Content Placeholder 2">
            <a:extLst>
              <a:ext uri="{FF2B5EF4-FFF2-40B4-BE49-F238E27FC236}">
                <a16:creationId xmlns:a16="http://schemas.microsoft.com/office/drawing/2014/main" id="{A13C3E0D-29DF-BD21-F785-F4B66907C954}"/>
              </a:ext>
            </a:extLst>
          </p:cNvPr>
          <p:cNvSpPr>
            <a:spLocks noGrp="1"/>
          </p:cNvSpPr>
          <p:nvPr>
            <p:ph idx="1"/>
          </p:nvPr>
        </p:nvSpPr>
        <p:spPr/>
        <p:txBody>
          <a:bodyPr vert="horz" lIns="91440" tIns="45720" rIns="91440" bIns="45720" rtlCol="0" anchor="t">
            <a:normAutofit/>
          </a:bodyPr>
          <a:lstStyle/>
          <a:p>
            <a:pPr marL="359410" indent="-359410"/>
            <a:r>
              <a:rPr lang="en-US" b="1" dirty="0">
                <a:solidFill>
                  <a:schemeClr val="tx1">
                    <a:lumMod val="95000"/>
                    <a:lumOff val="5000"/>
                  </a:schemeClr>
                </a:solidFill>
              </a:rPr>
              <a:t>Sector definition: </a:t>
            </a:r>
            <a:r>
              <a:rPr lang="en-US" dirty="0">
                <a:solidFill>
                  <a:schemeClr val="tx1">
                    <a:lumMod val="95000"/>
                    <a:lumOff val="5000"/>
                  </a:schemeClr>
                </a:solidFill>
              </a:rPr>
              <a:t>“The Health Care and Social Assistance sector consists of establishments that are primarily engaged in providing health care by diagnosis and treatment, providing residential care for medical and social reasons, and providing social assistance such as counselling, welfare, child protection, community housing and food services, vocational rehabilitation and childcare, to those requiring such assistance.” -NBjobs.ca</a:t>
            </a:r>
          </a:p>
          <a:p>
            <a:pPr marL="359410" indent="-359410"/>
            <a:r>
              <a:rPr lang="en-US" dirty="0">
                <a:solidFill>
                  <a:schemeClr val="tx1">
                    <a:lumMod val="95000"/>
                    <a:lumOff val="5000"/>
                  </a:schemeClr>
                </a:solidFill>
              </a:rPr>
              <a:t>They are expecting 22,992 job openings in the health care sector between 2018 and 2027.</a:t>
            </a:r>
          </a:p>
        </p:txBody>
      </p:sp>
    </p:spTree>
    <p:extLst>
      <p:ext uri="{BB962C8B-B14F-4D97-AF65-F5344CB8AC3E}">
        <p14:creationId xmlns:p14="http://schemas.microsoft.com/office/powerpoint/2010/main" val="69758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7159D-223F-941B-484B-91A5A31F36A6}"/>
              </a:ext>
            </a:extLst>
          </p:cNvPr>
          <p:cNvSpPr>
            <a:spLocks noGrp="1"/>
          </p:cNvSpPr>
          <p:nvPr>
            <p:ph type="title"/>
          </p:nvPr>
        </p:nvSpPr>
        <p:spPr/>
        <p:txBody>
          <a:bodyPr/>
          <a:lstStyle/>
          <a:p>
            <a:r>
              <a:rPr lang="en-US" dirty="0"/>
              <a:t>Educational Services</a:t>
            </a:r>
          </a:p>
        </p:txBody>
      </p:sp>
      <p:sp>
        <p:nvSpPr>
          <p:cNvPr id="3" name="Content Placeholder 2">
            <a:extLst>
              <a:ext uri="{FF2B5EF4-FFF2-40B4-BE49-F238E27FC236}">
                <a16:creationId xmlns:a16="http://schemas.microsoft.com/office/drawing/2014/main" id="{8A177D63-F303-57A9-6581-DCA15D605F35}"/>
              </a:ext>
            </a:extLst>
          </p:cNvPr>
          <p:cNvSpPr>
            <a:spLocks noGrp="1"/>
          </p:cNvSpPr>
          <p:nvPr>
            <p:ph idx="1"/>
          </p:nvPr>
        </p:nvSpPr>
        <p:spPr/>
        <p:txBody>
          <a:bodyPr vert="horz" lIns="91440" tIns="45720" rIns="91440" bIns="45720" rtlCol="0" anchor="t">
            <a:normAutofit/>
          </a:bodyPr>
          <a:lstStyle/>
          <a:p>
            <a:pPr marL="359410" indent="-359410"/>
            <a:r>
              <a:rPr lang="en-US" b="1" dirty="0">
                <a:solidFill>
                  <a:schemeClr val="tx1">
                    <a:lumMod val="95000"/>
                    <a:lumOff val="5000"/>
                  </a:schemeClr>
                </a:solidFill>
              </a:rPr>
              <a:t>Sector definition: </a:t>
            </a:r>
            <a:r>
              <a:rPr lang="en-US" dirty="0">
                <a:solidFill>
                  <a:schemeClr val="tx1">
                    <a:lumMod val="95000"/>
                    <a:lumOff val="5000"/>
                  </a:schemeClr>
                </a:solidFill>
              </a:rPr>
              <a:t>“The Educational Services sector consists of establishments that are primarily engaged in providing instruction and training in a wide variety of subjects. This instruction and training is provided by specialized establishments, such as schools, colleges, universities and training centers, which may be either publicly or privately owned and operated and can be run either for profit or not.” – nbjobs.ca Sector Report</a:t>
            </a:r>
          </a:p>
          <a:p>
            <a:pPr marL="359410" indent="-359410"/>
            <a:r>
              <a:rPr lang="en-US" dirty="0">
                <a:solidFill>
                  <a:schemeClr val="tx1">
                    <a:lumMod val="95000"/>
                    <a:lumOff val="5000"/>
                  </a:schemeClr>
                </a:solidFill>
              </a:rPr>
              <a:t>They are expecting 5,962 job openings in the Education Services sector between 2018 and 2027.</a:t>
            </a:r>
          </a:p>
        </p:txBody>
      </p:sp>
    </p:spTree>
    <p:extLst>
      <p:ext uri="{BB962C8B-B14F-4D97-AF65-F5344CB8AC3E}">
        <p14:creationId xmlns:p14="http://schemas.microsoft.com/office/powerpoint/2010/main" val="406550193"/>
      </p:ext>
    </p:extLst>
  </p:cSld>
  <p:clrMapOvr>
    <a:masterClrMapping/>
  </p:clrMapOvr>
</p:sld>
</file>

<file path=ppt/theme/theme1.xml><?xml version="1.0" encoding="utf-8"?>
<a:theme xmlns:a="http://schemas.openxmlformats.org/drawingml/2006/main" name="FrostyVTI">
  <a:themeElements>
    <a:clrScheme name="AnalogousFromLightSeedLeftStep">
      <a:dk1>
        <a:srgbClr val="000000"/>
      </a:dk1>
      <a:lt1>
        <a:srgbClr val="FFFFFF"/>
      </a:lt1>
      <a:dk2>
        <a:srgbClr val="213B35"/>
      </a:dk2>
      <a:lt2>
        <a:srgbClr val="E8E5E2"/>
      </a:lt2>
      <a:accent1>
        <a:srgbClr val="90A5C3"/>
      </a:accent1>
      <a:accent2>
        <a:srgbClr val="7AAAB3"/>
      </a:accent2>
      <a:accent3>
        <a:srgbClr val="80AA9F"/>
      </a:accent3>
      <a:accent4>
        <a:srgbClr val="77AF8A"/>
      </a:accent4>
      <a:accent5>
        <a:srgbClr val="85AB82"/>
      </a:accent5>
      <a:accent6>
        <a:srgbClr val="8FAA74"/>
      </a:accent6>
      <a:hlink>
        <a:srgbClr val="987F5C"/>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CD8D8A00374E4DB19F1E0787B6F9AE" ma:contentTypeVersion="16" ma:contentTypeDescription="Create a new document." ma:contentTypeScope="" ma:versionID="63d3782f8611e60bb11f310c0d881b5b">
  <xsd:schema xmlns:xsd="http://www.w3.org/2001/XMLSchema" xmlns:xs="http://www.w3.org/2001/XMLSchema" xmlns:p="http://schemas.microsoft.com/office/2006/metadata/properties" xmlns:ns3="2908b5c0-349b-40a6-a219-a1a2c1ae7813" xmlns:ns4="5739a7c2-6b94-4685-bc4b-8d0eef7f1782" targetNamespace="http://schemas.microsoft.com/office/2006/metadata/properties" ma:root="true" ma:fieldsID="14e6b65d5e2e792c995eca2f708c414d" ns3:_="" ns4:_="">
    <xsd:import namespace="2908b5c0-349b-40a6-a219-a1a2c1ae7813"/>
    <xsd:import namespace="5739a7c2-6b94-4685-bc4b-8d0eef7f178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08b5c0-349b-40a6-a219-a1a2c1ae78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39a7c2-6b94-4685-bc4b-8d0eef7f178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908b5c0-349b-40a6-a219-a1a2c1ae7813" xsi:nil="true"/>
  </documentManagement>
</p:properties>
</file>

<file path=customXml/itemProps1.xml><?xml version="1.0" encoding="utf-8"?>
<ds:datastoreItem xmlns:ds="http://schemas.openxmlformats.org/officeDocument/2006/customXml" ds:itemID="{542A66B9-C2E7-45BA-A72A-3DFB90B1A808}">
  <ds:schemaRefs>
    <ds:schemaRef ds:uri="http://schemas.microsoft.com/sharepoint/v3/contenttype/forms"/>
  </ds:schemaRefs>
</ds:datastoreItem>
</file>

<file path=customXml/itemProps2.xml><?xml version="1.0" encoding="utf-8"?>
<ds:datastoreItem xmlns:ds="http://schemas.openxmlformats.org/officeDocument/2006/customXml" ds:itemID="{EA8F2339-D930-4BFA-84B2-50D8995472B0}">
  <ds:schemaRefs>
    <ds:schemaRef ds:uri="2908b5c0-349b-40a6-a219-a1a2c1ae7813"/>
    <ds:schemaRef ds:uri="5739a7c2-6b94-4685-bc4b-8d0eef7f17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5A0B1D4-0478-43E8-B24F-B35B3E23E073}">
  <ds:schemaRefs>
    <ds:schemaRef ds:uri="http://schemas.microsoft.com/office/2006/metadata/properties"/>
    <ds:schemaRef ds:uri="http://schemas.microsoft.com/office/2006/documentManagement/types"/>
    <ds:schemaRef ds:uri="http://purl.org/dc/elements/1.1/"/>
    <ds:schemaRef ds:uri="2908b5c0-349b-40a6-a219-a1a2c1ae7813"/>
    <ds:schemaRef ds:uri="http://purl.org/dc/terms/"/>
    <ds:schemaRef ds:uri="http://www.w3.org/XML/1998/namespace"/>
    <ds:schemaRef ds:uri="5739a7c2-6b94-4685-bc4b-8d0eef7f1782"/>
    <ds:schemaRef ds:uri="http://schemas.openxmlformats.org/package/2006/metadata/core-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41</TotalTime>
  <Words>986</Words>
  <Application>Microsoft Office PowerPoint</Application>
  <PresentationFormat>Widescreen</PresentationFormat>
  <Paragraphs>54</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Avenir Next LT Pro</vt:lpstr>
      <vt:lpstr>Goudy Old Style</vt:lpstr>
      <vt:lpstr>Wingdings</vt:lpstr>
      <vt:lpstr>FrostyVTI</vt:lpstr>
      <vt:lpstr>Job Opportunities in  New Brunswick for Youth</vt:lpstr>
      <vt:lpstr>Resources</vt:lpstr>
      <vt:lpstr>myBlueprint: An Online Education Planning Tool</vt:lpstr>
      <vt:lpstr>NBjobs.ca</vt:lpstr>
      <vt:lpstr>Job Bank</vt:lpstr>
      <vt:lpstr>Post-Secondary Education, Training and Labour (PETL)/Working NB </vt:lpstr>
      <vt:lpstr>Some of the job sectors with a high demand for employees are:</vt:lpstr>
      <vt:lpstr>Health Care and Social Assistance</vt:lpstr>
      <vt:lpstr>Educational Services</vt:lpstr>
      <vt:lpstr>Forestry and Agriculture</vt:lpstr>
      <vt:lpstr>Skilled Trades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Breau, Ella</dc:creator>
  <cp:lastModifiedBy>Emily Worthen</cp:lastModifiedBy>
  <cp:revision>3</cp:revision>
  <cp:lastPrinted>2025-01-07T00:16:03Z</cp:lastPrinted>
  <dcterms:created xsi:type="dcterms:W3CDTF">2024-11-21T17:08:28Z</dcterms:created>
  <dcterms:modified xsi:type="dcterms:W3CDTF">2025-02-07T15:48:26Z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0x01010084CD8D8A00374E4DB19F1E0787B6F9AE</vt:lpwstr>
  </property>
</Properties>
</file>